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nva Sans Bold" charset="0"/>
      <p:regular r:id="rId24"/>
    </p:embeddedFont>
    <p:embeddedFont>
      <p:font typeface="TT Firs Neue" charset="0"/>
      <p:regular r:id="rId25"/>
    </p:embeddedFont>
    <p:embeddedFont>
      <p:font typeface="Calibri" pitchFamily="34" charset="0"/>
      <p:regular r:id="rId26"/>
      <p:bold r:id="rId27"/>
      <p:italic r:id="rId28"/>
      <p:boldItalic r:id="rId29"/>
    </p:embeddedFont>
    <p:embeddedFont>
      <p:font typeface="TT Firs Neue Bold" charset="0"/>
      <p:regular r:id="rId30"/>
    </p:embeddedFont>
    <p:embeddedFont>
      <p:font typeface="Canva Sans"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1" d="100"/>
          <a:sy n="51" d="100"/>
        </p:scale>
        <p:origin x="-45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3.jpe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9.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image" Target="../media/image3.jpe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3.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7.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9.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7.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7474389" y="96900"/>
            <a:ext cx="3574271" cy="3574271"/>
          </a:xfrm>
          <a:custGeom>
            <a:avLst/>
            <a:gdLst/>
            <a:ahLst/>
            <a:cxnLst/>
            <a:rect l="l" t="t" r="r" b="b"/>
            <a:pathLst>
              <a:path w="3574271" h="3574271">
                <a:moveTo>
                  <a:pt x="0" y="0"/>
                </a:moveTo>
                <a:lnTo>
                  <a:pt x="3574272" y="0"/>
                </a:lnTo>
                <a:lnTo>
                  <a:pt x="3574272" y="3574271"/>
                </a:lnTo>
                <a:lnTo>
                  <a:pt x="0" y="357427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008892" y="3271389"/>
            <a:ext cx="5066691" cy="5066691"/>
          </a:xfrm>
          <a:custGeom>
            <a:avLst/>
            <a:gdLst/>
            <a:ahLst/>
            <a:cxnLst/>
            <a:rect l="l" t="t" r="r" b="b"/>
            <a:pathLst>
              <a:path w="5066691" h="5066691">
                <a:moveTo>
                  <a:pt x="0" y="0"/>
                </a:moveTo>
                <a:lnTo>
                  <a:pt x="5066690" y="0"/>
                </a:lnTo>
                <a:lnTo>
                  <a:pt x="5066690"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6506705" y="7683397"/>
            <a:ext cx="11965855" cy="3008671"/>
            <a:chOff x="0" y="0"/>
            <a:chExt cx="3151501" cy="792407"/>
          </a:xfrm>
        </p:grpSpPr>
        <p:sp>
          <p:nvSpPr>
            <p:cNvPr id="5" name="Freeform 5"/>
            <p:cNvSpPr/>
            <p:nvPr/>
          </p:nvSpPr>
          <p:spPr>
            <a:xfrm>
              <a:off x="0" y="0"/>
              <a:ext cx="3151501" cy="792407"/>
            </a:xfrm>
            <a:custGeom>
              <a:avLst/>
              <a:gdLst/>
              <a:ahLst/>
              <a:cxnLst/>
              <a:rect l="l" t="t" r="r" b="b"/>
              <a:pathLst>
                <a:path w="3151501" h="792407">
                  <a:moveTo>
                    <a:pt x="0" y="0"/>
                  </a:moveTo>
                  <a:lnTo>
                    <a:pt x="3151501" y="0"/>
                  </a:lnTo>
                  <a:lnTo>
                    <a:pt x="3151501" y="792407"/>
                  </a:lnTo>
                  <a:lnTo>
                    <a:pt x="0" y="792407"/>
                  </a:lnTo>
                  <a:close/>
                </a:path>
              </a:pathLst>
            </a:custGeom>
            <a:solidFill>
              <a:srgbClr val="A4A6A5"/>
            </a:solidFill>
          </p:spPr>
        </p:sp>
        <p:sp>
          <p:nvSpPr>
            <p:cNvPr id="6" name="TextBox 6"/>
            <p:cNvSpPr txBox="1"/>
            <p:nvPr/>
          </p:nvSpPr>
          <p:spPr>
            <a:xfrm>
              <a:off x="0" y="-38100"/>
              <a:ext cx="3151501" cy="83050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710368" y="-134568"/>
            <a:ext cx="2762192" cy="7817965"/>
            <a:chOff x="0" y="0"/>
            <a:chExt cx="727491" cy="2059052"/>
          </a:xfrm>
        </p:grpSpPr>
        <p:sp>
          <p:nvSpPr>
            <p:cNvPr id="8" name="Freeform 8"/>
            <p:cNvSpPr/>
            <p:nvPr/>
          </p:nvSpPr>
          <p:spPr>
            <a:xfrm>
              <a:off x="0" y="0"/>
              <a:ext cx="727491" cy="2059052"/>
            </a:xfrm>
            <a:custGeom>
              <a:avLst/>
              <a:gdLst/>
              <a:ahLst/>
              <a:cxnLst/>
              <a:rect l="l" t="t" r="r" b="b"/>
              <a:pathLst>
                <a:path w="727491" h="2059052">
                  <a:moveTo>
                    <a:pt x="0" y="0"/>
                  </a:moveTo>
                  <a:lnTo>
                    <a:pt x="727491" y="0"/>
                  </a:lnTo>
                  <a:lnTo>
                    <a:pt x="727491" y="2059052"/>
                  </a:lnTo>
                  <a:lnTo>
                    <a:pt x="0" y="2059052"/>
                  </a:lnTo>
                  <a:close/>
                </a:path>
              </a:pathLst>
            </a:custGeom>
            <a:gradFill rotWithShape="1">
              <a:gsLst>
                <a:gs pos="0">
                  <a:srgbClr val="232424">
                    <a:alpha val="100000"/>
                  </a:srgbClr>
                </a:gs>
                <a:gs pos="100000">
                  <a:srgbClr val="717171">
                    <a:alpha val="100000"/>
                  </a:srgbClr>
                </a:gs>
              </a:gsLst>
              <a:lin ang="5400000"/>
            </a:gradFill>
          </p:spPr>
        </p:sp>
        <p:sp>
          <p:nvSpPr>
            <p:cNvPr id="9" name="TextBox 9"/>
            <p:cNvSpPr txBox="1"/>
            <p:nvPr/>
          </p:nvSpPr>
          <p:spPr>
            <a:xfrm>
              <a:off x="0" y="-38100"/>
              <a:ext cx="727491" cy="209715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622069" y="1564231"/>
            <a:ext cx="6577925" cy="4110402"/>
            <a:chOff x="0" y="0"/>
            <a:chExt cx="1197388" cy="748222"/>
          </a:xfrm>
        </p:grpSpPr>
        <p:sp>
          <p:nvSpPr>
            <p:cNvPr id="11" name="Freeform 11"/>
            <p:cNvSpPr/>
            <p:nvPr/>
          </p:nvSpPr>
          <p:spPr>
            <a:xfrm>
              <a:off x="0" y="0"/>
              <a:ext cx="1197388" cy="748222"/>
            </a:xfrm>
            <a:custGeom>
              <a:avLst/>
              <a:gdLst/>
              <a:ahLst/>
              <a:cxnLst/>
              <a:rect l="l" t="t" r="r" b="b"/>
              <a:pathLst>
                <a:path w="1197388" h="748222">
                  <a:moveTo>
                    <a:pt x="0" y="0"/>
                  </a:moveTo>
                  <a:lnTo>
                    <a:pt x="1197388" y="0"/>
                  </a:lnTo>
                  <a:lnTo>
                    <a:pt x="1197388" y="748222"/>
                  </a:lnTo>
                  <a:lnTo>
                    <a:pt x="0" y="748222"/>
                  </a:lnTo>
                  <a:close/>
                </a:path>
              </a:pathLst>
            </a:custGeom>
            <a:blipFill>
              <a:blip r:embed="rId4"/>
              <a:stretch>
                <a:fillRect r="-56832" b="-67320"/>
              </a:stretch>
            </a:blipFill>
            <a:ln w="19050" cap="sq">
              <a:solidFill>
                <a:srgbClr val="161A1D"/>
              </a:solidFill>
              <a:prstDash val="solid"/>
              <a:miter/>
            </a:ln>
          </p:spPr>
        </p:sp>
      </p:grpSp>
      <p:grpSp>
        <p:nvGrpSpPr>
          <p:cNvPr id="12" name="Group 12"/>
          <p:cNvGrpSpPr/>
          <p:nvPr/>
        </p:nvGrpSpPr>
        <p:grpSpPr>
          <a:xfrm>
            <a:off x="9622069" y="5863176"/>
            <a:ext cx="6577925" cy="2586922"/>
            <a:chOff x="0" y="0"/>
            <a:chExt cx="1197388" cy="470901"/>
          </a:xfrm>
        </p:grpSpPr>
        <p:sp>
          <p:nvSpPr>
            <p:cNvPr id="13" name="Freeform 13"/>
            <p:cNvSpPr/>
            <p:nvPr/>
          </p:nvSpPr>
          <p:spPr>
            <a:xfrm>
              <a:off x="0" y="0"/>
              <a:ext cx="1197388" cy="470901"/>
            </a:xfrm>
            <a:custGeom>
              <a:avLst/>
              <a:gdLst/>
              <a:ahLst/>
              <a:cxnLst/>
              <a:rect l="l" t="t" r="r" b="b"/>
              <a:pathLst>
                <a:path w="1197388" h="470901">
                  <a:moveTo>
                    <a:pt x="0" y="0"/>
                  </a:moveTo>
                  <a:lnTo>
                    <a:pt x="1197388" y="0"/>
                  </a:lnTo>
                  <a:lnTo>
                    <a:pt x="1197388" y="470901"/>
                  </a:lnTo>
                  <a:lnTo>
                    <a:pt x="0" y="470901"/>
                  </a:lnTo>
                  <a:close/>
                </a:path>
              </a:pathLst>
            </a:custGeom>
            <a:blipFill>
              <a:blip r:embed="rId4"/>
              <a:stretch>
                <a:fillRect t="-165450" r="-56591"/>
              </a:stretch>
            </a:blipFill>
            <a:ln w="19050" cap="sq">
              <a:solidFill>
                <a:srgbClr val="161A1D"/>
              </a:solidFill>
              <a:prstDash val="solid"/>
              <a:miter/>
            </a:ln>
          </p:spPr>
        </p:sp>
      </p:grpSp>
      <p:grpSp>
        <p:nvGrpSpPr>
          <p:cNvPr id="14" name="Group 14"/>
          <p:cNvGrpSpPr/>
          <p:nvPr/>
        </p:nvGrpSpPr>
        <p:grpSpPr>
          <a:xfrm>
            <a:off x="-71220" y="7683397"/>
            <a:ext cx="6577925" cy="2810101"/>
            <a:chOff x="0" y="0"/>
            <a:chExt cx="1197388" cy="511526"/>
          </a:xfrm>
        </p:grpSpPr>
        <p:sp>
          <p:nvSpPr>
            <p:cNvPr id="15" name="Freeform 15"/>
            <p:cNvSpPr/>
            <p:nvPr/>
          </p:nvSpPr>
          <p:spPr>
            <a:xfrm>
              <a:off x="0" y="0"/>
              <a:ext cx="1197388" cy="511526"/>
            </a:xfrm>
            <a:custGeom>
              <a:avLst/>
              <a:gdLst/>
              <a:ahLst/>
              <a:cxnLst/>
              <a:rect l="l" t="t" r="r" b="b"/>
              <a:pathLst>
                <a:path w="1197388" h="511526">
                  <a:moveTo>
                    <a:pt x="0" y="0"/>
                  </a:moveTo>
                  <a:lnTo>
                    <a:pt x="1197388" y="0"/>
                  </a:lnTo>
                  <a:lnTo>
                    <a:pt x="1197388" y="511526"/>
                  </a:lnTo>
                  <a:lnTo>
                    <a:pt x="0" y="511526"/>
                  </a:lnTo>
                  <a:close/>
                </a:path>
              </a:pathLst>
            </a:custGeom>
            <a:blipFill>
              <a:blip r:embed="rId5">
                <a:alphaModFix amt="17000"/>
              </a:blip>
              <a:stretch>
                <a:fillRect t="-28027" b="-28027"/>
              </a:stretch>
            </a:blipFill>
          </p:spPr>
        </p:sp>
      </p:grpSp>
      <p:sp>
        <p:nvSpPr>
          <p:cNvPr id="16" name="Freeform 16"/>
          <p:cNvSpPr/>
          <p:nvPr/>
        </p:nvSpPr>
        <p:spPr>
          <a:xfrm>
            <a:off x="10430098" y="4879534"/>
            <a:ext cx="5280270" cy="1182693"/>
          </a:xfrm>
          <a:custGeom>
            <a:avLst/>
            <a:gdLst/>
            <a:ahLst/>
            <a:cxnLst/>
            <a:rect l="l" t="t" r="r" b="b"/>
            <a:pathLst>
              <a:path w="5280270" h="1182693">
                <a:moveTo>
                  <a:pt x="0" y="0"/>
                </a:moveTo>
                <a:lnTo>
                  <a:pt x="5280270" y="0"/>
                </a:lnTo>
                <a:lnTo>
                  <a:pt x="5280270" y="1182693"/>
                </a:lnTo>
                <a:lnTo>
                  <a:pt x="0" y="1182693"/>
                </a:lnTo>
                <a:lnTo>
                  <a:pt x="0" y="0"/>
                </a:lnTo>
                <a:close/>
              </a:path>
            </a:pathLst>
          </a:custGeom>
          <a:blipFill>
            <a:blip r:embed="rId6"/>
            <a:stretch>
              <a:fillRect l="-15302" t="-280318" r="-80308" b="-201901"/>
            </a:stretch>
          </a:blipFill>
        </p:spPr>
      </p:sp>
      <p:sp>
        <p:nvSpPr>
          <p:cNvPr id="17" name="TextBox 17"/>
          <p:cNvSpPr txBox="1"/>
          <p:nvPr/>
        </p:nvSpPr>
        <p:spPr>
          <a:xfrm>
            <a:off x="1672726" y="2985770"/>
            <a:ext cx="5801663" cy="2157730"/>
          </a:xfrm>
          <a:prstGeom prst="rect">
            <a:avLst/>
          </a:prstGeom>
        </p:spPr>
        <p:txBody>
          <a:bodyPr lIns="0" tIns="0" rIns="0" bIns="0" rtlCol="0" anchor="t">
            <a:spAutoFit/>
          </a:bodyPr>
          <a:lstStyle/>
          <a:p>
            <a:pPr algn="l">
              <a:lnSpc>
                <a:spcPts val="7820"/>
              </a:lnSpc>
            </a:pPr>
            <a:r>
              <a:rPr lang="en-US" sz="6800">
                <a:solidFill>
                  <a:srgbClr val="161A1D"/>
                </a:solidFill>
                <a:latin typeface="Heading Now 71-78"/>
                <a:ea typeface="Heading Now 71-78"/>
                <a:cs typeface="Heading Now 71-78"/>
                <a:sym typeface="Heading Now 71-78"/>
              </a:rPr>
              <a:t>   </a:t>
            </a:r>
            <a:r>
              <a:rPr lang="en-US" sz="6800">
                <a:solidFill>
                  <a:srgbClr val="393E3F"/>
                </a:solidFill>
                <a:latin typeface="Heading Now 71-78"/>
                <a:ea typeface="Heading Now 71-78"/>
                <a:cs typeface="Heading Now 71-78"/>
                <a:sym typeface="Heading Now 71-78"/>
              </a:rPr>
              <a:t>Chinook                      Music Store</a:t>
            </a:r>
          </a:p>
        </p:txBody>
      </p:sp>
      <p:sp>
        <p:nvSpPr>
          <p:cNvPr id="18" name="Freeform 18"/>
          <p:cNvSpPr/>
          <p:nvPr/>
        </p:nvSpPr>
        <p:spPr>
          <a:xfrm>
            <a:off x="-216462" y="6728353"/>
            <a:ext cx="1481830" cy="524571"/>
          </a:xfrm>
          <a:custGeom>
            <a:avLst/>
            <a:gdLst/>
            <a:ahLst/>
            <a:cxnLst/>
            <a:rect l="l" t="t" r="r" b="b"/>
            <a:pathLst>
              <a:path w="1481830" h="524571">
                <a:moveTo>
                  <a:pt x="0" y="0"/>
                </a:moveTo>
                <a:lnTo>
                  <a:pt x="1481830" y="0"/>
                </a:lnTo>
                <a:lnTo>
                  <a:pt x="1481830" y="524571"/>
                </a:lnTo>
                <a:lnTo>
                  <a:pt x="0" y="524571"/>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sp>
        <p:nvSpPr>
          <p:cNvPr id="19" name="Freeform 19"/>
          <p:cNvSpPr/>
          <p:nvPr/>
        </p:nvSpPr>
        <p:spPr>
          <a:xfrm rot="-5400000">
            <a:off x="8140799" y="2720864"/>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sp>
        <p:nvSpPr>
          <p:cNvPr id="20" name="TextBox 20"/>
          <p:cNvSpPr txBox="1"/>
          <p:nvPr/>
        </p:nvSpPr>
        <p:spPr>
          <a:xfrm>
            <a:off x="1949425" y="8047855"/>
            <a:ext cx="2639380" cy="349190"/>
          </a:xfrm>
          <a:prstGeom prst="rect">
            <a:avLst/>
          </a:prstGeom>
        </p:spPr>
        <p:txBody>
          <a:bodyPr lIns="0" tIns="0" rIns="0" bIns="0" rtlCol="0" anchor="t">
            <a:spAutoFit/>
          </a:bodyPr>
          <a:lstStyle/>
          <a:p>
            <a:pPr algn="l">
              <a:lnSpc>
                <a:spcPts val="2800"/>
              </a:lnSpc>
            </a:pPr>
            <a:r>
              <a:rPr lang="en-US" sz="2000">
                <a:solidFill>
                  <a:srgbClr val="161A1D"/>
                </a:solidFill>
                <a:latin typeface="TT Firs Neue"/>
                <a:ea typeface="TT Firs Neue"/>
                <a:cs typeface="TT Firs Neue"/>
                <a:sym typeface="TT Firs Neue"/>
              </a:rPr>
              <a:t>Presented By:</a:t>
            </a:r>
          </a:p>
        </p:txBody>
      </p:sp>
      <p:sp>
        <p:nvSpPr>
          <p:cNvPr id="21" name="TextBox 21"/>
          <p:cNvSpPr txBox="1"/>
          <p:nvPr/>
        </p:nvSpPr>
        <p:spPr>
          <a:xfrm>
            <a:off x="1949425" y="8455525"/>
            <a:ext cx="2639380" cy="349250"/>
          </a:xfrm>
          <a:prstGeom prst="rect">
            <a:avLst/>
          </a:prstGeom>
        </p:spPr>
        <p:txBody>
          <a:bodyPr lIns="0" tIns="0" rIns="0" bIns="0" rtlCol="0" anchor="t">
            <a:spAutoFit/>
          </a:bodyPr>
          <a:lstStyle/>
          <a:p>
            <a:pPr algn="l">
              <a:lnSpc>
                <a:spcPts val="2800"/>
              </a:lnSpc>
            </a:pPr>
            <a:r>
              <a:rPr lang="en-US" sz="2000" b="1">
                <a:solidFill>
                  <a:srgbClr val="161A1D"/>
                </a:solidFill>
                <a:latin typeface="TT Firs Neue Bold"/>
                <a:ea typeface="TT Firs Neue Bold"/>
                <a:cs typeface="TT Firs Neue Bold"/>
                <a:sym typeface="TT Firs Neue Bold"/>
              </a:rPr>
              <a:t>Baibhav Kumar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4401800" y="6515100"/>
            <a:ext cx="3574271" cy="3574271"/>
          </a:xfrm>
          <a:custGeom>
            <a:avLst/>
            <a:gdLst/>
            <a:ahLst/>
            <a:cxnLst/>
            <a:rect l="l" t="t" r="r" b="b"/>
            <a:pathLst>
              <a:path w="3574271" h="3574271">
                <a:moveTo>
                  <a:pt x="0" y="0"/>
                </a:moveTo>
                <a:lnTo>
                  <a:pt x="3574271" y="0"/>
                </a:lnTo>
                <a:lnTo>
                  <a:pt x="3574271" y="3574271"/>
                </a:lnTo>
                <a:lnTo>
                  <a:pt x="0" y="357427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63689" y="-937649"/>
            <a:ext cx="5066691" cy="5066691"/>
          </a:xfrm>
          <a:custGeom>
            <a:avLst/>
            <a:gdLst/>
            <a:ahLst/>
            <a:cxnLst/>
            <a:rect l="l" t="t" r="r" b="b"/>
            <a:pathLst>
              <a:path w="5066691" h="5066691">
                <a:moveTo>
                  <a:pt x="0" y="0"/>
                </a:moveTo>
                <a:lnTo>
                  <a:pt x="5066691" y="0"/>
                </a:lnTo>
                <a:lnTo>
                  <a:pt x="5066691"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998322" cy="10421568"/>
            <a:chOff x="0" y="0"/>
            <a:chExt cx="262932" cy="2744775"/>
          </a:xfrm>
        </p:grpSpPr>
        <p:sp>
          <p:nvSpPr>
            <p:cNvPr id="5" name="Freeform 5"/>
            <p:cNvSpPr/>
            <p:nvPr/>
          </p:nvSpPr>
          <p:spPr>
            <a:xfrm>
              <a:off x="0" y="0"/>
              <a:ext cx="262932" cy="2744775"/>
            </a:xfrm>
            <a:custGeom>
              <a:avLst/>
              <a:gdLst/>
              <a:ahLst/>
              <a:cxnLst/>
              <a:rect l="l" t="t" r="r" b="b"/>
              <a:pathLst>
                <a:path w="262932" h="2744775">
                  <a:moveTo>
                    <a:pt x="0" y="0"/>
                  </a:moveTo>
                  <a:lnTo>
                    <a:pt x="262932" y="0"/>
                  </a:lnTo>
                  <a:lnTo>
                    <a:pt x="262932"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262932" cy="27828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03774" y="2734111"/>
            <a:ext cx="16593625" cy="7067634"/>
            <a:chOff x="-1" y="-47624"/>
            <a:chExt cx="22124833" cy="9423512"/>
          </a:xfrm>
        </p:grpSpPr>
        <p:sp>
          <p:nvSpPr>
            <p:cNvPr id="8" name="Freeform 8"/>
            <p:cNvSpPr/>
            <p:nvPr/>
          </p:nvSpPr>
          <p:spPr>
            <a:xfrm>
              <a:off x="0" y="0"/>
              <a:ext cx="11975149" cy="9274288"/>
            </a:xfrm>
            <a:custGeom>
              <a:avLst/>
              <a:gdLst/>
              <a:ahLst/>
              <a:cxnLst/>
              <a:rect l="l" t="t" r="r" b="b"/>
              <a:pathLst>
                <a:path w="11975149" h="9274288">
                  <a:moveTo>
                    <a:pt x="0" y="0"/>
                  </a:moveTo>
                  <a:lnTo>
                    <a:pt x="11975149" y="0"/>
                  </a:lnTo>
                  <a:lnTo>
                    <a:pt x="11975149" y="9274288"/>
                  </a:lnTo>
                  <a:lnTo>
                    <a:pt x="0" y="9274288"/>
                  </a:lnTo>
                  <a:close/>
                </a:path>
              </a:pathLst>
            </a:custGeom>
            <a:solidFill>
              <a:srgbClr val="EEEEEE"/>
            </a:solidFill>
          </p:spPr>
        </p:sp>
        <p:sp>
          <p:nvSpPr>
            <p:cNvPr id="9" name="Freeform 9"/>
            <p:cNvSpPr/>
            <p:nvPr/>
          </p:nvSpPr>
          <p:spPr>
            <a:xfrm>
              <a:off x="0" y="0"/>
              <a:ext cx="11975149" cy="9375888"/>
            </a:xfrm>
            <a:custGeom>
              <a:avLst/>
              <a:gdLst/>
              <a:ahLst/>
              <a:cxnLst/>
              <a:rect l="l" t="t" r="r" b="b"/>
              <a:pathLst>
                <a:path w="11975149" h="9375888">
                  <a:moveTo>
                    <a:pt x="0" y="9274288"/>
                  </a:moveTo>
                  <a:lnTo>
                    <a:pt x="11975149" y="9274288"/>
                  </a:lnTo>
                  <a:lnTo>
                    <a:pt x="11848149" y="9375888"/>
                  </a:lnTo>
                  <a:cubicBezTo>
                    <a:pt x="11848149" y="9375888"/>
                    <a:pt x="10857549" y="9299688"/>
                    <a:pt x="10755949" y="9299688"/>
                  </a:cubicBezTo>
                  <a:lnTo>
                    <a:pt x="1219200" y="9299688"/>
                  </a:lnTo>
                  <a:cubicBezTo>
                    <a:pt x="1117600" y="9299688"/>
                    <a:pt x="127000" y="9375888"/>
                    <a:pt x="127000" y="9375888"/>
                  </a:cubicBezTo>
                  <a:lnTo>
                    <a:pt x="0" y="9274288"/>
                  </a:lnTo>
                  <a:lnTo>
                    <a:pt x="0" y="0"/>
                  </a:lnTo>
                  <a:lnTo>
                    <a:pt x="11975149" y="0"/>
                  </a:lnTo>
                  <a:lnTo>
                    <a:pt x="11975149" y="9274288"/>
                  </a:lnTo>
                  <a:lnTo>
                    <a:pt x="12700" y="9274288"/>
                  </a:lnTo>
                  <a:lnTo>
                    <a:pt x="12700" y="9261588"/>
                  </a:lnTo>
                  <a:lnTo>
                    <a:pt x="11962449" y="9261588"/>
                  </a:lnTo>
                  <a:lnTo>
                    <a:pt x="11962449" y="12700"/>
                  </a:lnTo>
                  <a:lnTo>
                    <a:pt x="12700" y="12700"/>
                  </a:lnTo>
                  <a:lnTo>
                    <a:pt x="12700" y="9274288"/>
                  </a:lnTo>
                </a:path>
              </a:pathLst>
            </a:custGeom>
            <a:solidFill>
              <a:srgbClr val="394C60">
                <a:alpha val="784"/>
              </a:srgbClr>
            </a:solidFill>
          </p:spPr>
        </p:sp>
        <p:sp>
          <p:nvSpPr>
            <p:cNvPr id="10" name="TextBox 10"/>
            <p:cNvSpPr txBox="1"/>
            <p:nvPr/>
          </p:nvSpPr>
          <p:spPr>
            <a:xfrm>
              <a:off x="-1" y="-47624"/>
              <a:ext cx="22124833" cy="3122808"/>
            </a:xfrm>
            <a:prstGeom prst="rect">
              <a:avLst/>
            </a:prstGeom>
          </p:spPr>
          <p:txBody>
            <a:bodyPr lIns="203200" tIns="203200" rIns="203200" bIns="203200" rtlCol="0" anchor="t"/>
            <a:lstStyle/>
            <a:p>
              <a:pPr marL="496567" lvl="1" indent="-248284" algn="l">
                <a:lnSpc>
                  <a:spcPts val="3219"/>
                </a:lnSpc>
                <a:buFont typeface="Arial"/>
                <a:buChar char="•"/>
              </a:pPr>
              <a:r>
                <a:rPr lang="en-US" sz="2400" dirty="0" smtClean="0">
                  <a:solidFill>
                    <a:srgbClr val="000000"/>
                  </a:solidFill>
                  <a:latin typeface="Canva Sans Bold" charset="0"/>
                  <a:ea typeface="Canva Sans"/>
                  <a:cs typeface="Canva Sans"/>
                  <a:sym typeface="Canva Sans"/>
                </a:rPr>
                <a:t>"War Pigs" dominates sales ,providing major audience appeal. Multiple Hendrix tracks show strong fan engagement – ideal for themed promotions. ”Put The Finger on you” holds niche potential for targeted marketing.</a:t>
              </a:r>
            </a:p>
            <a:p>
              <a:pPr algn="l">
                <a:lnSpc>
                  <a:spcPts val="2659"/>
                </a:lnSpc>
              </a:pPr>
              <a:endParaRPr lang="en-US" sz="2400" dirty="0">
                <a:solidFill>
                  <a:srgbClr val="000000"/>
                </a:solidFill>
                <a:latin typeface="Canva Sans Bold" charset="0"/>
                <a:ea typeface="Canva Sans"/>
                <a:cs typeface="Canva Sans"/>
                <a:sym typeface="Canva Sans"/>
              </a:endParaRPr>
            </a:p>
          </p:txBody>
        </p:sp>
      </p:grpSp>
      <p:sp>
        <p:nvSpPr>
          <p:cNvPr id="11" name="Freeform 11"/>
          <p:cNvSpPr/>
          <p:nvPr/>
        </p:nvSpPr>
        <p:spPr>
          <a:xfrm>
            <a:off x="4191000" y="4762500"/>
            <a:ext cx="8690661" cy="5203442"/>
          </a:xfrm>
          <a:custGeom>
            <a:avLst/>
            <a:gdLst/>
            <a:ahLst/>
            <a:cxnLst/>
            <a:rect l="l" t="t" r="r" b="b"/>
            <a:pathLst>
              <a:path w="8690661" h="5203442">
                <a:moveTo>
                  <a:pt x="0" y="0"/>
                </a:moveTo>
                <a:lnTo>
                  <a:pt x="8690662" y="0"/>
                </a:lnTo>
                <a:lnTo>
                  <a:pt x="8690662" y="5203442"/>
                </a:lnTo>
                <a:lnTo>
                  <a:pt x="0" y="5203442"/>
                </a:lnTo>
                <a:lnTo>
                  <a:pt x="0" y="0"/>
                </a:lnTo>
                <a:close/>
              </a:path>
            </a:pathLst>
          </a:custGeom>
          <a:blipFill>
            <a:blip r:embed="rId4"/>
            <a:stretch>
              <a:fillRect/>
            </a:stretch>
          </a:blipFill>
        </p:spPr>
      </p:sp>
      <p:sp>
        <p:nvSpPr>
          <p:cNvPr id="12" name="TextBox 12"/>
          <p:cNvSpPr txBox="1"/>
          <p:nvPr/>
        </p:nvSpPr>
        <p:spPr>
          <a:xfrm>
            <a:off x="1028700" y="475615"/>
            <a:ext cx="8656436" cy="1068070"/>
          </a:xfrm>
          <a:prstGeom prst="rect">
            <a:avLst/>
          </a:prstGeom>
        </p:spPr>
        <p:txBody>
          <a:bodyPr lIns="0" tIns="0" rIns="0" bIns="0" rtlCol="0" anchor="t">
            <a:spAutoFit/>
          </a:bodyPr>
          <a:lstStyle/>
          <a:p>
            <a:pPr algn="l">
              <a:lnSpc>
                <a:spcPts val="6800"/>
              </a:lnSpc>
            </a:pPr>
            <a:r>
              <a:rPr lang="en-US" sz="6800" spc="-374">
                <a:solidFill>
                  <a:srgbClr val="161A1D"/>
                </a:solidFill>
                <a:latin typeface="Heading Now 71-78"/>
                <a:ea typeface="Heading Now 71-78"/>
                <a:cs typeface="Heading Now 71-78"/>
                <a:sym typeface="Heading Now 71-78"/>
              </a:rPr>
              <a:t>Top 5 Track by Sales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8" name="Group 8"/>
          <p:cNvGrpSpPr/>
          <p:nvPr/>
        </p:nvGrpSpPr>
        <p:grpSpPr>
          <a:xfrm>
            <a:off x="11481330" y="-134568"/>
            <a:ext cx="7062450" cy="2629191"/>
            <a:chOff x="0" y="0"/>
            <a:chExt cx="1285587" cy="478595"/>
          </a:xfrm>
        </p:grpSpPr>
        <p:sp>
          <p:nvSpPr>
            <p:cNvPr id="9" name="Freeform 9"/>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0" name="Freeform 10"/>
          <p:cNvSpPr/>
          <p:nvPr/>
        </p:nvSpPr>
        <p:spPr>
          <a:xfrm rot="-5400000">
            <a:off x="16557840" y="8255099"/>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1" name="Group 11"/>
          <p:cNvGrpSpPr/>
          <p:nvPr/>
        </p:nvGrpSpPr>
        <p:grpSpPr>
          <a:xfrm>
            <a:off x="2090827" y="3150683"/>
            <a:ext cx="7177129" cy="7101181"/>
            <a:chOff x="0" y="0"/>
            <a:chExt cx="9569505" cy="9468242"/>
          </a:xfrm>
        </p:grpSpPr>
        <p:sp>
          <p:nvSpPr>
            <p:cNvPr id="12" name="Freeform 12"/>
            <p:cNvSpPr/>
            <p:nvPr/>
          </p:nvSpPr>
          <p:spPr>
            <a:xfrm>
              <a:off x="0" y="0"/>
              <a:ext cx="9569505" cy="9366641"/>
            </a:xfrm>
            <a:custGeom>
              <a:avLst/>
              <a:gdLst/>
              <a:ahLst/>
              <a:cxnLst/>
              <a:rect l="l" t="t" r="r" b="b"/>
              <a:pathLst>
                <a:path w="9569505" h="9366641">
                  <a:moveTo>
                    <a:pt x="0" y="0"/>
                  </a:moveTo>
                  <a:lnTo>
                    <a:pt x="9569505" y="0"/>
                  </a:lnTo>
                  <a:lnTo>
                    <a:pt x="9569505" y="9366641"/>
                  </a:lnTo>
                  <a:lnTo>
                    <a:pt x="0" y="9366641"/>
                  </a:lnTo>
                  <a:close/>
                </a:path>
              </a:pathLst>
            </a:custGeom>
            <a:solidFill>
              <a:srgbClr val="E8E6E5"/>
            </a:solidFill>
          </p:spPr>
        </p:sp>
        <p:sp>
          <p:nvSpPr>
            <p:cNvPr id="13" name="Freeform 13"/>
            <p:cNvSpPr/>
            <p:nvPr/>
          </p:nvSpPr>
          <p:spPr>
            <a:xfrm>
              <a:off x="0" y="0"/>
              <a:ext cx="9569505" cy="9468241"/>
            </a:xfrm>
            <a:custGeom>
              <a:avLst/>
              <a:gdLst/>
              <a:ahLst/>
              <a:cxnLst/>
              <a:rect l="l" t="t" r="r" b="b"/>
              <a:pathLst>
                <a:path w="9569505" h="9468241">
                  <a:moveTo>
                    <a:pt x="0" y="9366641"/>
                  </a:moveTo>
                  <a:lnTo>
                    <a:pt x="9569505" y="9366641"/>
                  </a:lnTo>
                  <a:lnTo>
                    <a:pt x="9442505" y="9468241"/>
                  </a:lnTo>
                  <a:cubicBezTo>
                    <a:pt x="9442505" y="9468241"/>
                    <a:pt x="8451905" y="9392041"/>
                    <a:pt x="8350305" y="9392041"/>
                  </a:cubicBezTo>
                  <a:lnTo>
                    <a:pt x="1219200" y="9392041"/>
                  </a:lnTo>
                  <a:cubicBezTo>
                    <a:pt x="1117600" y="9392041"/>
                    <a:pt x="127000" y="9468241"/>
                    <a:pt x="127000" y="9468241"/>
                  </a:cubicBezTo>
                  <a:lnTo>
                    <a:pt x="0" y="9366641"/>
                  </a:lnTo>
                  <a:lnTo>
                    <a:pt x="0" y="0"/>
                  </a:lnTo>
                  <a:lnTo>
                    <a:pt x="9569505" y="0"/>
                  </a:lnTo>
                  <a:lnTo>
                    <a:pt x="9569505" y="9366641"/>
                  </a:lnTo>
                  <a:lnTo>
                    <a:pt x="12700" y="9366641"/>
                  </a:lnTo>
                  <a:lnTo>
                    <a:pt x="12700" y="9353941"/>
                  </a:lnTo>
                  <a:lnTo>
                    <a:pt x="9556805" y="9353941"/>
                  </a:lnTo>
                  <a:lnTo>
                    <a:pt x="9556805" y="12700"/>
                  </a:lnTo>
                  <a:lnTo>
                    <a:pt x="12700" y="12700"/>
                  </a:lnTo>
                  <a:lnTo>
                    <a:pt x="12700" y="9366641"/>
                  </a:lnTo>
                </a:path>
              </a:pathLst>
            </a:custGeom>
            <a:solidFill>
              <a:srgbClr val="394C60">
                <a:alpha val="784"/>
              </a:srgbClr>
            </a:solidFill>
          </p:spPr>
        </p:sp>
        <p:sp>
          <p:nvSpPr>
            <p:cNvPr id="14" name="TextBox 14"/>
            <p:cNvSpPr txBox="1"/>
            <p:nvPr/>
          </p:nvSpPr>
          <p:spPr>
            <a:xfrm>
              <a:off x="0" y="-47625"/>
              <a:ext cx="9569505" cy="8957067"/>
            </a:xfrm>
            <a:prstGeom prst="rect">
              <a:avLst/>
            </a:prstGeom>
          </p:spPr>
          <p:txBody>
            <a:bodyPr lIns="203200" tIns="203200" rIns="203200" bIns="203200" rtlCol="0" anchor="t"/>
            <a:lstStyle/>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The Czech Republic leads in both revenue and invoice volume, indicating a highly engaged and profitable customer base</a:t>
              </a:r>
              <a:r>
                <a:rPr lang="en-US" sz="2400" dirty="0" smtClean="0">
                  <a:solidFill>
                    <a:srgbClr val="000000"/>
                  </a:solidFill>
                  <a:latin typeface="Canva Sans Bold" charset="0"/>
                  <a:ea typeface="Canva Sans"/>
                  <a:cs typeface="Canva Sans"/>
                  <a:sym typeface="Canva Sans"/>
                </a:rPr>
                <a:t>.</a:t>
              </a:r>
              <a:endParaRPr lang="en-US" sz="2400" dirty="0">
                <a:solidFill>
                  <a:srgbClr val="000000"/>
                </a:solidFill>
                <a:latin typeface="Canva Sans Bold" charset="0"/>
                <a:ea typeface="Canva Sans"/>
                <a:cs typeface="Canva Sans"/>
                <a:sym typeface="Canva Sans"/>
              </a:endParaRP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Italy shows the lowest revenue and invoice volume among the listed countries, suggesting limited market penetration or low customer engagement—this highlights an opportunity for targeted growth initiatives or deeper market analysis</a:t>
              </a:r>
              <a:r>
                <a:rPr lang="en-US" sz="2400" dirty="0" smtClean="0">
                  <a:solidFill>
                    <a:srgbClr val="000000"/>
                  </a:solidFill>
                  <a:latin typeface="Canva Sans Bold" charset="0"/>
                  <a:ea typeface="Canva Sans"/>
                  <a:cs typeface="Canva Sans"/>
                  <a:sym typeface="Canva Sans"/>
                </a:rPr>
                <a:t>. Italy </a:t>
              </a:r>
              <a:r>
                <a:rPr lang="en-US" sz="2400" dirty="0">
                  <a:solidFill>
                    <a:srgbClr val="000000"/>
                  </a:solidFill>
                  <a:latin typeface="Canva Sans Bold" charset="0"/>
                  <a:ea typeface="Canva Sans"/>
                  <a:cs typeface="Canva Sans"/>
                  <a:sym typeface="Canva Sans"/>
                </a:rPr>
                <a:t>has to focus on marketing skills to sells more track</a:t>
              </a:r>
              <a:r>
                <a:rPr lang="en-US" sz="2400" dirty="0" smtClean="0">
                  <a:solidFill>
                    <a:srgbClr val="000000"/>
                  </a:solidFill>
                  <a:latin typeface="Canva Sans Bold" charset="0"/>
                  <a:ea typeface="Canva Sans"/>
                  <a:cs typeface="Canva Sans"/>
                  <a:sym typeface="Canva Sans"/>
                </a:rPr>
                <a:t>, genres .</a:t>
              </a:r>
              <a:endParaRPr lang="en-US" sz="2400" dirty="0">
                <a:solidFill>
                  <a:srgbClr val="000000"/>
                </a:solidFill>
                <a:latin typeface="Canva Sans Bold" charset="0"/>
                <a:ea typeface="Canva Sans"/>
                <a:cs typeface="Canva Sans"/>
                <a:sym typeface="Canva Sans"/>
              </a:endParaRPr>
            </a:p>
            <a:p>
              <a:pPr algn="l">
                <a:lnSpc>
                  <a:spcPts val="2659"/>
                </a:lnSpc>
              </a:pPr>
              <a:endParaRPr lang="en-US" sz="2400" dirty="0">
                <a:solidFill>
                  <a:srgbClr val="000000"/>
                </a:solidFill>
                <a:latin typeface="Canva Sans Bold" charset="0"/>
                <a:ea typeface="Canva Sans"/>
                <a:cs typeface="Canva Sans"/>
                <a:sym typeface="Canva Sans"/>
              </a:endParaRPr>
            </a:p>
          </p:txBody>
        </p:sp>
      </p:grpSp>
      <p:sp>
        <p:nvSpPr>
          <p:cNvPr id="15" name="Freeform 15"/>
          <p:cNvSpPr/>
          <p:nvPr/>
        </p:nvSpPr>
        <p:spPr>
          <a:xfrm>
            <a:off x="9586635" y="3150683"/>
            <a:ext cx="8701365" cy="5206256"/>
          </a:xfrm>
          <a:custGeom>
            <a:avLst/>
            <a:gdLst/>
            <a:ahLst/>
            <a:cxnLst/>
            <a:rect l="l" t="t" r="r" b="b"/>
            <a:pathLst>
              <a:path w="8701365" h="5206256">
                <a:moveTo>
                  <a:pt x="0" y="0"/>
                </a:moveTo>
                <a:lnTo>
                  <a:pt x="8701365" y="0"/>
                </a:lnTo>
                <a:lnTo>
                  <a:pt x="8701365" y="5206256"/>
                </a:lnTo>
                <a:lnTo>
                  <a:pt x="0" y="5206256"/>
                </a:lnTo>
                <a:lnTo>
                  <a:pt x="0" y="0"/>
                </a:lnTo>
                <a:close/>
              </a:path>
            </a:pathLst>
          </a:custGeom>
          <a:blipFill>
            <a:blip r:embed="rId9"/>
            <a:stretch>
              <a:fillRect/>
            </a:stretch>
          </a:blipFill>
        </p:spPr>
      </p:sp>
      <p:sp>
        <p:nvSpPr>
          <p:cNvPr id="16" name="TextBox 16"/>
          <p:cNvSpPr txBox="1"/>
          <p:nvPr/>
        </p:nvSpPr>
        <p:spPr>
          <a:xfrm>
            <a:off x="2090827" y="-76200"/>
            <a:ext cx="9289771" cy="3114196"/>
          </a:xfrm>
          <a:prstGeom prst="rect">
            <a:avLst/>
          </a:prstGeom>
        </p:spPr>
        <p:txBody>
          <a:bodyPr lIns="0" tIns="0" rIns="0" bIns="0" rtlCol="0" anchor="t">
            <a:spAutoFit/>
          </a:bodyPr>
          <a:lstStyle/>
          <a:p>
            <a:pPr algn="l">
              <a:lnSpc>
                <a:spcPts val="5383"/>
              </a:lnSpc>
            </a:pPr>
            <a:r>
              <a:rPr lang="en-US" sz="4893" dirty="0">
                <a:solidFill>
                  <a:srgbClr val="161A1D"/>
                </a:solidFill>
                <a:latin typeface="Heading Now 71-78"/>
                <a:ea typeface="Heading Now 71-78"/>
                <a:cs typeface="Heading Now 71-78"/>
                <a:sym typeface="Heading Now 71-78"/>
              </a:rPr>
              <a:t>Billing Country by Total Revenue and No. of Invoices</a:t>
            </a:r>
          </a:p>
          <a:p>
            <a:pPr algn="l">
              <a:lnSpc>
                <a:spcPts val="7321"/>
              </a:lnSpc>
            </a:pPr>
            <a:endParaRPr lang="en-US" sz="4893" dirty="0">
              <a:solidFill>
                <a:srgbClr val="161A1D"/>
              </a:solidFill>
              <a:latin typeface="Heading Now 71-78"/>
              <a:ea typeface="Heading Now 71-78"/>
              <a:cs typeface="Heading Now 71-78"/>
              <a:sym typeface="Heading Now 71-7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1481330" y="-134568"/>
            <a:ext cx="7062450" cy="2629191"/>
            <a:chOff x="0" y="0"/>
            <a:chExt cx="1285587" cy="478595"/>
          </a:xfrm>
        </p:grpSpPr>
        <p:sp>
          <p:nvSpPr>
            <p:cNvPr id="12" name="Freeform 12"/>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3" name="Freeform 13"/>
          <p:cNvSpPr/>
          <p:nvPr/>
        </p:nvSpPr>
        <p:spPr>
          <a:xfrm>
            <a:off x="9484471" y="3694602"/>
            <a:ext cx="8646754" cy="5206256"/>
          </a:xfrm>
          <a:custGeom>
            <a:avLst/>
            <a:gdLst/>
            <a:ahLst/>
            <a:cxnLst/>
            <a:rect l="l" t="t" r="r" b="b"/>
            <a:pathLst>
              <a:path w="8646754" h="5206256">
                <a:moveTo>
                  <a:pt x="0" y="0"/>
                </a:moveTo>
                <a:lnTo>
                  <a:pt x="8646755" y="0"/>
                </a:lnTo>
                <a:lnTo>
                  <a:pt x="8646755" y="5206256"/>
                </a:lnTo>
                <a:lnTo>
                  <a:pt x="0" y="5206256"/>
                </a:lnTo>
                <a:lnTo>
                  <a:pt x="0" y="0"/>
                </a:lnTo>
                <a:close/>
              </a:path>
            </a:pathLst>
          </a:custGeom>
          <a:blipFill>
            <a:blip r:embed="rId7"/>
            <a:stretch>
              <a:fillRect/>
            </a:stretch>
          </a:blipFill>
        </p:spPr>
      </p:sp>
      <p:grpSp>
        <p:nvGrpSpPr>
          <p:cNvPr id="14" name="Group 14"/>
          <p:cNvGrpSpPr/>
          <p:nvPr/>
        </p:nvGrpSpPr>
        <p:grpSpPr>
          <a:xfrm>
            <a:off x="1990094" y="3150683"/>
            <a:ext cx="7494377" cy="6932326"/>
            <a:chOff x="0" y="0"/>
            <a:chExt cx="9992503" cy="9243101"/>
          </a:xfrm>
        </p:grpSpPr>
        <p:sp>
          <p:nvSpPr>
            <p:cNvPr id="15" name="Freeform 15"/>
            <p:cNvSpPr/>
            <p:nvPr/>
          </p:nvSpPr>
          <p:spPr>
            <a:xfrm>
              <a:off x="0" y="0"/>
              <a:ext cx="9992502" cy="9141501"/>
            </a:xfrm>
            <a:custGeom>
              <a:avLst/>
              <a:gdLst/>
              <a:ahLst/>
              <a:cxnLst/>
              <a:rect l="l" t="t" r="r" b="b"/>
              <a:pathLst>
                <a:path w="9992502" h="9141501">
                  <a:moveTo>
                    <a:pt x="0" y="0"/>
                  </a:moveTo>
                  <a:lnTo>
                    <a:pt x="9992502" y="0"/>
                  </a:lnTo>
                  <a:lnTo>
                    <a:pt x="9992502" y="9141501"/>
                  </a:lnTo>
                  <a:lnTo>
                    <a:pt x="0" y="9141501"/>
                  </a:lnTo>
                  <a:close/>
                </a:path>
              </a:pathLst>
            </a:custGeom>
            <a:solidFill>
              <a:srgbClr val="EEEEEE"/>
            </a:solidFill>
          </p:spPr>
        </p:sp>
        <p:sp>
          <p:nvSpPr>
            <p:cNvPr id="16" name="Freeform 16"/>
            <p:cNvSpPr/>
            <p:nvPr/>
          </p:nvSpPr>
          <p:spPr>
            <a:xfrm>
              <a:off x="0" y="0"/>
              <a:ext cx="9992502" cy="9243101"/>
            </a:xfrm>
            <a:custGeom>
              <a:avLst/>
              <a:gdLst/>
              <a:ahLst/>
              <a:cxnLst/>
              <a:rect l="l" t="t" r="r" b="b"/>
              <a:pathLst>
                <a:path w="9992502" h="9243101">
                  <a:moveTo>
                    <a:pt x="0" y="9141501"/>
                  </a:moveTo>
                  <a:lnTo>
                    <a:pt x="9992502" y="9141501"/>
                  </a:lnTo>
                  <a:lnTo>
                    <a:pt x="9865502" y="9243101"/>
                  </a:lnTo>
                  <a:cubicBezTo>
                    <a:pt x="9865502" y="9243101"/>
                    <a:pt x="8874902" y="9166901"/>
                    <a:pt x="8773302" y="9166901"/>
                  </a:cubicBezTo>
                  <a:lnTo>
                    <a:pt x="1219200" y="9166901"/>
                  </a:lnTo>
                  <a:cubicBezTo>
                    <a:pt x="1117600" y="9166901"/>
                    <a:pt x="127000" y="9243101"/>
                    <a:pt x="127000" y="9243101"/>
                  </a:cubicBezTo>
                  <a:lnTo>
                    <a:pt x="0" y="9141501"/>
                  </a:lnTo>
                  <a:lnTo>
                    <a:pt x="0" y="0"/>
                  </a:lnTo>
                  <a:lnTo>
                    <a:pt x="9992502" y="0"/>
                  </a:lnTo>
                  <a:lnTo>
                    <a:pt x="9992502" y="9141501"/>
                  </a:lnTo>
                  <a:lnTo>
                    <a:pt x="12700" y="9141501"/>
                  </a:lnTo>
                  <a:lnTo>
                    <a:pt x="12700" y="9128801"/>
                  </a:lnTo>
                  <a:lnTo>
                    <a:pt x="9979802" y="9128801"/>
                  </a:lnTo>
                  <a:lnTo>
                    <a:pt x="9979802" y="12700"/>
                  </a:lnTo>
                  <a:lnTo>
                    <a:pt x="12700" y="12700"/>
                  </a:lnTo>
                  <a:lnTo>
                    <a:pt x="12700" y="9141501"/>
                  </a:lnTo>
                </a:path>
              </a:pathLst>
            </a:custGeom>
            <a:solidFill>
              <a:srgbClr val="394C60">
                <a:alpha val="784"/>
              </a:srgbClr>
            </a:solidFill>
          </p:spPr>
        </p:sp>
        <p:sp>
          <p:nvSpPr>
            <p:cNvPr id="17" name="TextBox 17"/>
            <p:cNvSpPr txBox="1"/>
            <p:nvPr/>
          </p:nvSpPr>
          <p:spPr>
            <a:xfrm>
              <a:off x="0" y="-47625"/>
              <a:ext cx="9992503" cy="8731926"/>
            </a:xfrm>
            <a:prstGeom prst="rect">
              <a:avLst/>
            </a:prstGeom>
          </p:spPr>
          <p:txBody>
            <a:bodyPr lIns="203200" tIns="203200" rIns="203200" bIns="203200" rtlCol="0" anchor="t"/>
            <a:lstStyle/>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Prague emerges as the top-performing city in both revenue and invoice volume, signaling a strong and active customer base—ideal for deepening engagement through loyalty programs or exclusive releases.</a:t>
              </a:r>
            </a:p>
            <a:p>
              <a:pPr marL="496567" lvl="1" indent="-248284" algn="l">
                <a:lnSpc>
                  <a:spcPts val="3219"/>
                </a:lnSpc>
                <a:buFont typeface="Arial"/>
                <a:buChar char="•"/>
              </a:pPr>
              <a:r>
                <a:rPr lang="en-US" sz="2400" dirty="0" smtClean="0">
                  <a:solidFill>
                    <a:srgbClr val="000000"/>
                  </a:solidFill>
                  <a:latin typeface="Canva Sans Bold" charset="0"/>
                  <a:ea typeface="Canva Sans"/>
                  <a:cs typeface="Canva Sans"/>
                  <a:sym typeface="Canva Sans"/>
                </a:rPr>
                <a:t>The </a:t>
              </a:r>
              <a:r>
                <a:rPr lang="en-US" sz="2400" dirty="0">
                  <a:solidFill>
                    <a:srgbClr val="000000"/>
                  </a:solidFill>
                  <a:latin typeface="Canva Sans Bold" charset="0"/>
                  <a:ea typeface="Canva Sans"/>
                  <a:cs typeface="Canva Sans"/>
                  <a:sym typeface="Canva Sans"/>
                </a:rPr>
                <a:t>disparity between revenue and invoice count across cities (e.g., high revenue with fewer invoices) points to varying average order values—this insight can guide pricing strategies and customer segmentation.</a:t>
              </a:r>
            </a:p>
            <a:p>
              <a:pPr algn="l">
                <a:lnSpc>
                  <a:spcPts val="3219"/>
                </a:lnSpc>
              </a:pPr>
              <a:endParaRPr lang="en-US" sz="2400" dirty="0">
                <a:solidFill>
                  <a:srgbClr val="000000"/>
                </a:solidFill>
                <a:latin typeface="Canva Sans Bold" charset="0"/>
                <a:ea typeface="Canva Sans"/>
                <a:cs typeface="Canva Sans"/>
                <a:sym typeface="Canva Sans"/>
              </a:endParaRPr>
            </a:p>
          </p:txBody>
        </p:sp>
      </p:grpSp>
      <p:sp>
        <p:nvSpPr>
          <p:cNvPr id="18" name="TextBox 18"/>
          <p:cNvSpPr txBox="1"/>
          <p:nvPr/>
        </p:nvSpPr>
        <p:spPr>
          <a:xfrm>
            <a:off x="2279082" y="268948"/>
            <a:ext cx="8913261" cy="2225676"/>
          </a:xfrm>
          <a:prstGeom prst="rect">
            <a:avLst/>
          </a:prstGeom>
        </p:spPr>
        <p:txBody>
          <a:bodyPr lIns="0" tIns="0" rIns="0" bIns="0" rtlCol="0" anchor="t">
            <a:spAutoFit/>
          </a:bodyPr>
          <a:lstStyle/>
          <a:p>
            <a:pPr algn="l">
              <a:lnSpc>
                <a:spcPts val="5500"/>
              </a:lnSpc>
            </a:pPr>
            <a:r>
              <a:rPr lang="en-US" sz="5000">
                <a:solidFill>
                  <a:srgbClr val="161A1D"/>
                </a:solidFill>
                <a:latin typeface="Heading Now 71-78"/>
                <a:ea typeface="Heading Now 71-78"/>
                <a:cs typeface="Heading Now 71-78"/>
                <a:sym typeface="Heading Now 71-78"/>
              </a:rPr>
              <a:t>Billing City by Total Revenue and No. of Invoices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6566346" y="6712729"/>
            <a:ext cx="3574271" cy="3574271"/>
          </a:xfrm>
          <a:custGeom>
            <a:avLst/>
            <a:gdLst/>
            <a:ahLst/>
            <a:cxnLst/>
            <a:rect l="l" t="t" r="r" b="b"/>
            <a:pathLst>
              <a:path w="3574271" h="3574271">
                <a:moveTo>
                  <a:pt x="0" y="0"/>
                </a:moveTo>
                <a:lnTo>
                  <a:pt x="3574271" y="0"/>
                </a:lnTo>
                <a:lnTo>
                  <a:pt x="3574271" y="3574271"/>
                </a:lnTo>
                <a:lnTo>
                  <a:pt x="0" y="357427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641730" y="1071125"/>
            <a:ext cx="5066691" cy="5066691"/>
          </a:xfrm>
          <a:custGeom>
            <a:avLst/>
            <a:gdLst/>
            <a:ahLst/>
            <a:cxnLst/>
            <a:rect l="l" t="t" r="r" b="b"/>
            <a:pathLst>
              <a:path w="5066691" h="5066691">
                <a:moveTo>
                  <a:pt x="0" y="0"/>
                </a:moveTo>
                <a:lnTo>
                  <a:pt x="5066691" y="0"/>
                </a:lnTo>
                <a:lnTo>
                  <a:pt x="5066691"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0" y="9580875"/>
            <a:ext cx="11965855" cy="1111193"/>
            <a:chOff x="0" y="0"/>
            <a:chExt cx="3151501" cy="292660"/>
          </a:xfrm>
        </p:grpSpPr>
        <p:sp>
          <p:nvSpPr>
            <p:cNvPr id="5" name="Freeform 5"/>
            <p:cNvSpPr/>
            <p:nvPr/>
          </p:nvSpPr>
          <p:spPr>
            <a:xfrm>
              <a:off x="0" y="0"/>
              <a:ext cx="3151501" cy="292660"/>
            </a:xfrm>
            <a:custGeom>
              <a:avLst/>
              <a:gdLst/>
              <a:ahLst/>
              <a:cxnLst/>
              <a:rect l="l" t="t" r="r" b="b"/>
              <a:pathLst>
                <a:path w="3151501" h="292660">
                  <a:moveTo>
                    <a:pt x="0" y="0"/>
                  </a:moveTo>
                  <a:lnTo>
                    <a:pt x="3151501" y="0"/>
                  </a:lnTo>
                  <a:lnTo>
                    <a:pt x="3151501" y="292660"/>
                  </a:lnTo>
                  <a:lnTo>
                    <a:pt x="0" y="292660"/>
                  </a:lnTo>
                  <a:close/>
                </a:path>
              </a:pathLst>
            </a:custGeom>
            <a:solidFill>
              <a:srgbClr val="A4A6A5"/>
            </a:solidFill>
          </p:spPr>
        </p:sp>
        <p:sp>
          <p:nvSpPr>
            <p:cNvPr id="6" name="TextBox 6"/>
            <p:cNvSpPr txBox="1"/>
            <p:nvPr/>
          </p:nvSpPr>
          <p:spPr>
            <a:xfrm>
              <a:off x="0" y="-38100"/>
              <a:ext cx="3151501" cy="33076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690132" y="-58328"/>
            <a:ext cx="5597868" cy="2975031"/>
            <a:chOff x="0" y="0"/>
            <a:chExt cx="1018987" cy="541549"/>
          </a:xfrm>
        </p:grpSpPr>
        <p:sp>
          <p:nvSpPr>
            <p:cNvPr id="8" name="Freeform 8"/>
            <p:cNvSpPr/>
            <p:nvPr/>
          </p:nvSpPr>
          <p:spPr>
            <a:xfrm>
              <a:off x="0" y="0"/>
              <a:ext cx="1018987" cy="541549"/>
            </a:xfrm>
            <a:custGeom>
              <a:avLst/>
              <a:gdLst/>
              <a:ahLst/>
              <a:cxnLst/>
              <a:rect l="l" t="t" r="r" b="b"/>
              <a:pathLst>
                <a:path w="1018987" h="541549">
                  <a:moveTo>
                    <a:pt x="0" y="0"/>
                  </a:moveTo>
                  <a:lnTo>
                    <a:pt x="1018987" y="0"/>
                  </a:lnTo>
                  <a:lnTo>
                    <a:pt x="1018987" y="541549"/>
                  </a:lnTo>
                  <a:lnTo>
                    <a:pt x="0" y="541549"/>
                  </a:lnTo>
                  <a:close/>
                </a:path>
              </a:pathLst>
            </a:custGeom>
            <a:blipFill>
              <a:blip r:embed="rId4">
                <a:alphaModFix amt="17000"/>
              </a:blip>
              <a:stretch>
                <a:fillRect t="-12720" b="-12720"/>
              </a:stretch>
            </a:blipFill>
          </p:spPr>
        </p:sp>
      </p:grpSp>
      <p:sp>
        <p:nvSpPr>
          <p:cNvPr id="9" name="Freeform 9"/>
          <p:cNvSpPr/>
          <p:nvPr/>
        </p:nvSpPr>
        <p:spPr>
          <a:xfrm>
            <a:off x="2298450" y="2269925"/>
            <a:ext cx="395400" cy="395400"/>
          </a:xfrm>
          <a:custGeom>
            <a:avLst/>
            <a:gdLst/>
            <a:ahLst/>
            <a:cxnLst/>
            <a:rect l="l" t="t" r="r" b="b"/>
            <a:pathLst>
              <a:path w="395400" h="395400">
                <a:moveTo>
                  <a:pt x="0" y="0"/>
                </a:moveTo>
                <a:lnTo>
                  <a:pt x="395400" y="0"/>
                </a:lnTo>
                <a:lnTo>
                  <a:pt x="395400" y="395399"/>
                </a:lnTo>
                <a:lnTo>
                  <a:pt x="0" y="39539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a:off x="2298450" y="374506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rot="-5400000">
            <a:off x="412986" y="7722491"/>
            <a:ext cx="1481830" cy="524571"/>
          </a:xfrm>
          <a:custGeom>
            <a:avLst/>
            <a:gdLst/>
            <a:ahLst/>
            <a:cxnLst/>
            <a:rect l="l" t="t" r="r" b="b"/>
            <a:pathLst>
              <a:path w="1481830" h="524571">
                <a:moveTo>
                  <a:pt x="0" y="0"/>
                </a:moveTo>
                <a:lnTo>
                  <a:pt x="1481830" y="0"/>
                </a:lnTo>
                <a:lnTo>
                  <a:pt x="1481830" y="524571"/>
                </a:lnTo>
                <a:lnTo>
                  <a:pt x="0" y="524571"/>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2" name="Group 12"/>
          <p:cNvGrpSpPr/>
          <p:nvPr/>
        </p:nvGrpSpPr>
        <p:grpSpPr>
          <a:xfrm>
            <a:off x="0" y="2467624"/>
            <a:ext cx="9653257" cy="7113250"/>
            <a:chOff x="0" y="0"/>
            <a:chExt cx="12871010" cy="9484334"/>
          </a:xfrm>
        </p:grpSpPr>
        <p:sp>
          <p:nvSpPr>
            <p:cNvPr id="13" name="Freeform 13"/>
            <p:cNvSpPr/>
            <p:nvPr/>
          </p:nvSpPr>
          <p:spPr>
            <a:xfrm>
              <a:off x="0" y="0"/>
              <a:ext cx="12871010" cy="9382733"/>
            </a:xfrm>
            <a:custGeom>
              <a:avLst/>
              <a:gdLst/>
              <a:ahLst/>
              <a:cxnLst/>
              <a:rect l="l" t="t" r="r" b="b"/>
              <a:pathLst>
                <a:path w="12871010" h="9382733">
                  <a:moveTo>
                    <a:pt x="0" y="0"/>
                  </a:moveTo>
                  <a:lnTo>
                    <a:pt x="12871010" y="0"/>
                  </a:lnTo>
                  <a:lnTo>
                    <a:pt x="12871010" y="9382733"/>
                  </a:lnTo>
                  <a:lnTo>
                    <a:pt x="0" y="9382733"/>
                  </a:lnTo>
                  <a:close/>
                </a:path>
              </a:pathLst>
            </a:custGeom>
            <a:solidFill>
              <a:srgbClr val="EEEEEE"/>
            </a:solidFill>
          </p:spPr>
        </p:sp>
        <p:sp>
          <p:nvSpPr>
            <p:cNvPr id="14" name="Freeform 14"/>
            <p:cNvSpPr/>
            <p:nvPr/>
          </p:nvSpPr>
          <p:spPr>
            <a:xfrm>
              <a:off x="0" y="0"/>
              <a:ext cx="12871010" cy="9484333"/>
            </a:xfrm>
            <a:custGeom>
              <a:avLst/>
              <a:gdLst/>
              <a:ahLst/>
              <a:cxnLst/>
              <a:rect l="l" t="t" r="r" b="b"/>
              <a:pathLst>
                <a:path w="12871010" h="9484333">
                  <a:moveTo>
                    <a:pt x="0" y="9382733"/>
                  </a:moveTo>
                  <a:lnTo>
                    <a:pt x="12871010" y="9382733"/>
                  </a:lnTo>
                  <a:lnTo>
                    <a:pt x="12744010" y="9484333"/>
                  </a:lnTo>
                  <a:cubicBezTo>
                    <a:pt x="12744010" y="9484333"/>
                    <a:pt x="11753410" y="9408133"/>
                    <a:pt x="11651810" y="9408133"/>
                  </a:cubicBezTo>
                  <a:lnTo>
                    <a:pt x="1219200" y="9408133"/>
                  </a:lnTo>
                  <a:cubicBezTo>
                    <a:pt x="1117600" y="9408133"/>
                    <a:pt x="127000" y="9484333"/>
                    <a:pt x="127000" y="9484333"/>
                  </a:cubicBezTo>
                  <a:lnTo>
                    <a:pt x="0" y="9382733"/>
                  </a:lnTo>
                  <a:lnTo>
                    <a:pt x="0" y="0"/>
                  </a:lnTo>
                  <a:lnTo>
                    <a:pt x="12871010" y="0"/>
                  </a:lnTo>
                  <a:lnTo>
                    <a:pt x="12871010" y="9382733"/>
                  </a:lnTo>
                  <a:lnTo>
                    <a:pt x="12700" y="9382733"/>
                  </a:lnTo>
                  <a:lnTo>
                    <a:pt x="12700" y="9370033"/>
                  </a:lnTo>
                  <a:lnTo>
                    <a:pt x="12858310" y="9370033"/>
                  </a:lnTo>
                  <a:lnTo>
                    <a:pt x="12858310" y="12700"/>
                  </a:lnTo>
                  <a:lnTo>
                    <a:pt x="12700" y="12700"/>
                  </a:lnTo>
                  <a:lnTo>
                    <a:pt x="12700" y="9382733"/>
                  </a:lnTo>
                </a:path>
              </a:pathLst>
            </a:custGeom>
            <a:solidFill>
              <a:srgbClr val="394C60">
                <a:alpha val="784"/>
              </a:srgbClr>
            </a:solidFill>
          </p:spPr>
        </p:sp>
        <p:sp>
          <p:nvSpPr>
            <p:cNvPr id="15" name="TextBox 15"/>
            <p:cNvSpPr txBox="1"/>
            <p:nvPr/>
          </p:nvSpPr>
          <p:spPr>
            <a:xfrm>
              <a:off x="0" y="-47625"/>
              <a:ext cx="12871010" cy="8973159"/>
            </a:xfrm>
            <a:prstGeom prst="rect">
              <a:avLst/>
            </a:prstGeom>
          </p:spPr>
          <p:txBody>
            <a:bodyPr lIns="203200" tIns="203200" rIns="203200" bIns="203200" rtlCol="0" anchor="t"/>
            <a:lstStyle/>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František</a:t>
              </a:r>
              <a:r>
                <a:rPr lang="en-US" sz="2400" dirty="0">
                  <a:solidFill>
                    <a:srgbClr val="000000"/>
                  </a:solidFill>
                  <a:latin typeface="Canva Sans Bold" charset="0"/>
                  <a:ea typeface="Canva Sans"/>
                  <a:cs typeface="Canva Sans"/>
                  <a:sym typeface="Canva Sans"/>
                </a:rPr>
                <a:t> </a:t>
              </a:r>
              <a:r>
                <a:rPr lang="en-US" sz="2400" dirty="0" err="1">
                  <a:solidFill>
                    <a:srgbClr val="000000"/>
                  </a:solidFill>
                  <a:latin typeface="Canva Sans Bold" charset="0"/>
                  <a:ea typeface="Canva Sans"/>
                  <a:cs typeface="Canva Sans"/>
                  <a:sym typeface="Canva Sans"/>
                </a:rPr>
                <a:t>Wichterlová</a:t>
              </a:r>
              <a:r>
                <a:rPr lang="en-US" sz="2400" dirty="0">
                  <a:solidFill>
                    <a:srgbClr val="000000"/>
                  </a:solidFill>
                  <a:latin typeface="Canva Sans Bold" charset="0"/>
                  <a:ea typeface="Canva Sans"/>
                  <a:cs typeface="Canva Sans"/>
                  <a:sym typeface="Canva Sans"/>
                </a:rPr>
                <a:t> (Czech Republic) leads all customers in total revenue, making Czech Republic a standout market for premium engagement and retention strategies.</a:t>
              </a:r>
            </a:p>
            <a:p>
              <a:pPr marL="496567" lvl="1" indent="-248284" algn="l">
                <a:lnSpc>
                  <a:spcPts val="3219"/>
                </a:lnSpc>
                <a:buFont typeface="Arial"/>
                <a:buChar char="•"/>
              </a:pPr>
              <a:r>
                <a:rPr lang="en-US" sz="2400" dirty="0" smtClean="0">
                  <a:solidFill>
                    <a:srgbClr val="000000"/>
                  </a:solidFill>
                  <a:latin typeface="Canva Sans Bold" charset="0"/>
                  <a:ea typeface="Canva Sans"/>
                  <a:cs typeface="Canva Sans"/>
                  <a:sym typeface="Canva Sans"/>
                </a:rPr>
                <a:t>Color-coded </a:t>
              </a:r>
              <a:r>
                <a:rPr lang="en-US" sz="2400" dirty="0">
                  <a:solidFill>
                    <a:srgbClr val="000000"/>
                  </a:solidFill>
                  <a:latin typeface="Canva Sans Bold" charset="0"/>
                  <a:ea typeface="Canva Sans"/>
                  <a:cs typeface="Canva Sans"/>
                  <a:sym typeface="Canva Sans"/>
                </a:rPr>
                <a:t>country segmentation reveals regional revenue clusters, enabling quick identification of high-performing markets and guiding resource allocation for customer success initiatives.</a:t>
              </a:r>
            </a:p>
            <a:p>
              <a:pPr algn="l">
                <a:lnSpc>
                  <a:spcPts val="3219"/>
                </a:lnSpc>
              </a:pPr>
              <a:endParaRPr lang="en-US" sz="2400" dirty="0">
                <a:solidFill>
                  <a:srgbClr val="000000"/>
                </a:solidFill>
                <a:latin typeface="Canva Sans Bold" charset="0"/>
                <a:ea typeface="Canva Sans"/>
                <a:cs typeface="Canva Sans"/>
                <a:sym typeface="Canva Sans"/>
              </a:endParaRPr>
            </a:p>
          </p:txBody>
        </p:sp>
      </p:grpSp>
      <p:sp>
        <p:nvSpPr>
          <p:cNvPr id="16" name="Freeform 16"/>
          <p:cNvSpPr/>
          <p:nvPr/>
        </p:nvSpPr>
        <p:spPr>
          <a:xfrm>
            <a:off x="12357794" y="3085045"/>
            <a:ext cx="5930206" cy="6173255"/>
          </a:xfrm>
          <a:custGeom>
            <a:avLst/>
            <a:gdLst/>
            <a:ahLst/>
            <a:cxnLst/>
            <a:rect l="l" t="t" r="r" b="b"/>
            <a:pathLst>
              <a:path w="5930206" h="6173255">
                <a:moveTo>
                  <a:pt x="0" y="0"/>
                </a:moveTo>
                <a:lnTo>
                  <a:pt x="5930206" y="0"/>
                </a:lnTo>
                <a:lnTo>
                  <a:pt x="5930206" y="6173255"/>
                </a:lnTo>
                <a:lnTo>
                  <a:pt x="0" y="6173255"/>
                </a:lnTo>
                <a:lnTo>
                  <a:pt x="0" y="0"/>
                </a:lnTo>
                <a:close/>
              </a:path>
            </a:pathLst>
          </a:custGeom>
          <a:blipFill>
            <a:blip r:embed="rId9"/>
            <a:stretch>
              <a:fillRect l="-508"/>
            </a:stretch>
          </a:blipFill>
        </p:spPr>
      </p:sp>
      <p:sp>
        <p:nvSpPr>
          <p:cNvPr id="17" name="TextBox 17"/>
          <p:cNvSpPr txBox="1"/>
          <p:nvPr/>
        </p:nvSpPr>
        <p:spPr>
          <a:xfrm>
            <a:off x="0" y="8770"/>
            <a:ext cx="13641425" cy="1530351"/>
          </a:xfrm>
          <a:prstGeom prst="rect">
            <a:avLst/>
          </a:prstGeom>
        </p:spPr>
        <p:txBody>
          <a:bodyPr lIns="0" tIns="0" rIns="0" bIns="0" rtlCol="0" anchor="t">
            <a:spAutoFit/>
          </a:bodyPr>
          <a:lstStyle/>
          <a:p>
            <a:pPr algn="l">
              <a:lnSpc>
                <a:spcPts val="5500"/>
              </a:lnSpc>
            </a:pPr>
            <a:r>
              <a:rPr lang="en-US" sz="5000" dirty="0">
                <a:solidFill>
                  <a:srgbClr val="161A1D"/>
                </a:solidFill>
                <a:latin typeface="Heading Now 71-78"/>
                <a:ea typeface="Heading Now 71-78"/>
                <a:cs typeface="Heading Now 71-78"/>
                <a:sym typeface="Heading Now 71-78"/>
              </a:rPr>
              <a:t>Top Revenue-Generating Customers Across Global Markets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990094" y="2560638"/>
            <a:ext cx="16297906" cy="2646841"/>
            <a:chOff x="0" y="0"/>
            <a:chExt cx="21730541" cy="3529122"/>
          </a:xfrm>
        </p:grpSpPr>
        <p:sp>
          <p:nvSpPr>
            <p:cNvPr id="12" name="Freeform 12"/>
            <p:cNvSpPr/>
            <p:nvPr/>
          </p:nvSpPr>
          <p:spPr>
            <a:xfrm>
              <a:off x="0" y="0"/>
              <a:ext cx="21730540" cy="3427522"/>
            </a:xfrm>
            <a:custGeom>
              <a:avLst/>
              <a:gdLst/>
              <a:ahLst/>
              <a:cxnLst/>
              <a:rect l="l" t="t" r="r" b="b"/>
              <a:pathLst>
                <a:path w="21730540" h="3427522">
                  <a:moveTo>
                    <a:pt x="0" y="0"/>
                  </a:moveTo>
                  <a:lnTo>
                    <a:pt x="21730540" y="0"/>
                  </a:lnTo>
                  <a:lnTo>
                    <a:pt x="21730540" y="3427522"/>
                  </a:lnTo>
                  <a:lnTo>
                    <a:pt x="0" y="3427522"/>
                  </a:lnTo>
                  <a:close/>
                </a:path>
              </a:pathLst>
            </a:custGeom>
            <a:solidFill>
              <a:srgbClr val="EEEEEE"/>
            </a:solidFill>
          </p:spPr>
        </p:sp>
        <p:sp>
          <p:nvSpPr>
            <p:cNvPr id="13" name="Freeform 13"/>
            <p:cNvSpPr/>
            <p:nvPr/>
          </p:nvSpPr>
          <p:spPr>
            <a:xfrm>
              <a:off x="0" y="0"/>
              <a:ext cx="21730540" cy="3529122"/>
            </a:xfrm>
            <a:custGeom>
              <a:avLst/>
              <a:gdLst/>
              <a:ahLst/>
              <a:cxnLst/>
              <a:rect l="l" t="t" r="r" b="b"/>
              <a:pathLst>
                <a:path w="21730540" h="3529122">
                  <a:moveTo>
                    <a:pt x="0" y="3427522"/>
                  </a:moveTo>
                  <a:lnTo>
                    <a:pt x="21730540" y="3427522"/>
                  </a:lnTo>
                  <a:lnTo>
                    <a:pt x="21603540" y="3529122"/>
                  </a:lnTo>
                  <a:cubicBezTo>
                    <a:pt x="21603540" y="3529122"/>
                    <a:pt x="20612940" y="3452922"/>
                    <a:pt x="20511340" y="3452922"/>
                  </a:cubicBezTo>
                  <a:lnTo>
                    <a:pt x="1219200" y="3452922"/>
                  </a:lnTo>
                  <a:cubicBezTo>
                    <a:pt x="1117600" y="3452922"/>
                    <a:pt x="127000" y="3529122"/>
                    <a:pt x="127000" y="3529122"/>
                  </a:cubicBezTo>
                  <a:lnTo>
                    <a:pt x="0" y="3427522"/>
                  </a:lnTo>
                  <a:lnTo>
                    <a:pt x="0" y="0"/>
                  </a:lnTo>
                  <a:lnTo>
                    <a:pt x="21730540" y="0"/>
                  </a:lnTo>
                  <a:lnTo>
                    <a:pt x="21730540" y="3427522"/>
                  </a:lnTo>
                  <a:lnTo>
                    <a:pt x="12700" y="3427522"/>
                  </a:lnTo>
                  <a:lnTo>
                    <a:pt x="12700" y="3414822"/>
                  </a:lnTo>
                  <a:lnTo>
                    <a:pt x="21717840" y="3414822"/>
                  </a:lnTo>
                  <a:lnTo>
                    <a:pt x="21717840" y="12700"/>
                  </a:lnTo>
                  <a:lnTo>
                    <a:pt x="12700" y="12700"/>
                  </a:lnTo>
                  <a:lnTo>
                    <a:pt x="12700" y="3427522"/>
                  </a:lnTo>
                </a:path>
              </a:pathLst>
            </a:custGeom>
            <a:solidFill>
              <a:srgbClr val="394C60">
                <a:alpha val="784"/>
              </a:srgbClr>
            </a:solidFill>
          </p:spPr>
        </p:sp>
        <p:sp>
          <p:nvSpPr>
            <p:cNvPr id="14" name="TextBox 14"/>
            <p:cNvSpPr txBox="1"/>
            <p:nvPr/>
          </p:nvSpPr>
          <p:spPr>
            <a:xfrm>
              <a:off x="0" y="-28575"/>
              <a:ext cx="21730541" cy="2998897"/>
            </a:xfrm>
            <a:prstGeom prst="rect">
              <a:avLst/>
            </a:prstGeom>
          </p:spPr>
          <p:txBody>
            <a:bodyPr lIns="203200" tIns="203200" rIns="203200" bIns="203200" rtlCol="0" anchor="t"/>
            <a:lstStyle/>
            <a:p>
              <a:pPr marL="388620" lvl="1" indent="-194310" algn="l">
                <a:lnSpc>
                  <a:spcPts val="2520"/>
                </a:lnSpc>
                <a:buFont typeface="Arial"/>
                <a:buChar char="•"/>
              </a:pPr>
              <a:r>
                <a:rPr lang="en-US" sz="1800" dirty="0" err="1">
                  <a:solidFill>
                    <a:srgbClr val="000000"/>
                  </a:solidFill>
                  <a:latin typeface="Canva Sans Bold" charset="0"/>
                  <a:ea typeface="Canva Sans"/>
                  <a:cs typeface="Canva Sans"/>
                  <a:sym typeface="Canva Sans"/>
                </a:rPr>
                <a:t>František</a:t>
              </a:r>
              <a:r>
                <a:rPr lang="en-US" sz="1800" dirty="0">
                  <a:solidFill>
                    <a:srgbClr val="000000"/>
                  </a:solidFill>
                  <a:latin typeface="Canva Sans Bold" charset="0"/>
                  <a:ea typeface="Canva Sans"/>
                  <a:cs typeface="Canva Sans"/>
                  <a:sym typeface="Canva Sans"/>
                </a:rPr>
                <a:t> </a:t>
              </a:r>
              <a:r>
                <a:rPr lang="en-US" sz="1800" dirty="0" err="1">
                  <a:solidFill>
                    <a:srgbClr val="000000"/>
                  </a:solidFill>
                  <a:latin typeface="Canva Sans Bold" charset="0"/>
                  <a:ea typeface="Canva Sans"/>
                  <a:cs typeface="Canva Sans"/>
                  <a:sym typeface="Canva Sans"/>
                </a:rPr>
                <a:t>Wichterlová</a:t>
              </a:r>
              <a:r>
                <a:rPr lang="en-US" sz="1800" dirty="0">
                  <a:solidFill>
                    <a:srgbClr val="000000"/>
                  </a:solidFill>
                  <a:latin typeface="Canva Sans Bold" charset="0"/>
                  <a:ea typeface="Canva Sans"/>
                  <a:cs typeface="Canva Sans"/>
                  <a:sym typeface="Canva Sans"/>
                </a:rPr>
                <a:t> stands out with the highest lifetime value, driven by frequent purchases—an ideal candidate for loyalty rewards or exclusive offers.</a:t>
              </a:r>
            </a:p>
            <a:p>
              <a:pPr marL="388620" lvl="1" indent="-194310" algn="l">
                <a:lnSpc>
                  <a:spcPts val="2520"/>
                </a:lnSpc>
                <a:buFont typeface="Arial"/>
                <a:buChar char="•"/>
              </a:pPr>
              <a:r>
                <a:rPr lang="en-US" sz="1800" dirty="0">
                  <a:solidFill>
                    <a:srgbClr val="000000"/>
                  </a:solidFill>
                  <a:latin typeface="Canva Sans Bold" charset="0"/>
                  <a:ea typeface="Canva Sans"/>
                  <a:cs typeface="Canva Sans"/>
                  <a:sym typeface="Canva Sans"/>
                </a:rPr>
                <a:t>Helena </a:t>
              </a:r>
              <a:r>
                <a:rPr lang="en-US" sz="1800" dirty="0" err="1">
                  <a:solidFill>
                    <a:srgbClr val="000000"/>
                  </a:solidFill>
                  <a:latin typeface="Canva Sans Bold" charset="0"/>
                  <a:ea typeface="Canva Sans"/>
                  <a:cs typeface="Canva Sans"/>
                  <a:sym typeface="Canva Sans"/>
                </a:rPr>
                <a:t>Holý</a:t>
              </a:r>
              <a:r>
                <a:rPr lang="en-US" sz="1800" dirty="0">
                  <a:solidFill>
                    <a:srgbClr val="000000"/>
                  </a:solidFill>
                  <a:latin typeface="Canva Sans Bold" charset="0"/>
                  <a:ea typeface="Canva Sans"/>
                  <a:cs typeface="Canva Sans"/>
                  <a:sym typeface="Canva Sans"/>
                </a:rPr>
                <a:t> has the highest average order value, suggesting premium product affinity and potential for upselling or bundled promotions.</a:t>
              </a:r>
            </a:p>
            <a:p>
              <a:pPr marL="388620" lvl="1" indent="-194310" algn="l">
                <a:lnSpc>
                  <a:spcPts val="2520"/>
                </a:lnSpc>
                <a:buFont typeface="Arial"/>
                <a:buChar char="•"/>
              </a:pPr>
              <a:r>
                <a:rPr lang="en-US" sz="1800" dirty="0">
                  <a:solidFill>
                    <a:srgbClr val="000000"/>
                  </a:solidFill>
                  <a:latin typeface="Canva Sans Bold" charset="0"/>
                  <a:ea typeface="Canva Sans"/>
                  <a:cs typeface="Canva Sans"/>
                  <a:sym typeface="Canva Sans"/>
                </a:rPr>
                <a:t>Consistent performers like Hugh O'Reilly, </a:t>
              </a:r>
              <a:r>
                <a:rPr lang="en-US" sz="1800" dirty="0" err="1">
                  <a:solidFill>
                    <a:srgbClr val="000000"/>
                  </a:solidFill>
                  <a:latin typeface="Canva Sans Bold" charset="0"/>
                  <a:ea typeface="Canva Sans"/>
                  <a:cs typeface="Canva Sans"/>
                  <a:sym typeface="Canva Sans"/>
                </a:rPr>
                <a:t>Manoj</a:t>
              </a:r>
              <a:r>
                <a:rPr lang="en-US" sz="1800" dirty="0">
                  <a:solidFill>
                    <a:srgbClr val="000000"/>
                  </a:solidFill>
                  <a:latin typeface="Canva Sans Bold" charset="0"/>
                  <a:ea typeface="Canva Sans"/>
                  <a:cs typeface="Canva Sans"/>
                  <a:sym typeface="Canva Sans"/>
                </a:rPr>
                <a:t> </a:t>
              </a:r>
              <a:r>
                <a:rPr lang="en-US" sz="1800" dirty="0" err="1">
                  <a:solidFill>
                    <a:srgbClr val="000000"/>
                  </a:solidFill>
                  <a:latin typeface="Canva Sans Bold" charset="0"/>
                  <a:ea typeface="Canva Sans"/>
                  <a:cs typeface="Canva Sans"/>
                  <a:sym typeface="Canva Sans"/>
                </a:rPr>
                <a:t>Pareek</a:t>
              </a:r>
              <a:r>
                <a:rPr lang="en-US" sz="1800" dirty="0">
                  <a:solidFill>
                    <a:srgbClr val="000000"/>
                  </a:solidFill>
                  <a:latin typeface="Canva Sans Bold" charset="0"/>
                  <a:ea typeface="Canva Sans"/>
                  <a:cs typeface="Canva Sans"/>
                  <a:sym typeface="Canva Sans"/>
                </a:rPr>
                <a:t>, and </a:t>
              </a:r>
              <a:r>
                <a:rPr lang="en-US" sz="1800" dirty="0" err="1">
                  <a:solidFill>
                    <a:srgbClr val="000000"/>
                  </a:solidFill>
                  <a:latin typeface="Canva Sans Bold" charset="0"/>
                  <a:ea typeface="Canva Sans"/>
                  <a:cs typeface="Canva Sans"/>
                  <a:sym typeface="Canva Sans"/>
                </a:rPr>
                <a:t>Luís</a:t>
              </a:r>
              <a:r>
                <a:rPr lang="en-US" sz="1800" dirty="0">
                  <a:solidFill>
                    <a:srgbClr val="000000"/>
                  </a:solidFill>
                  <a:latin typeface="Canva Sans Bold" charset="0"/>
                  <a:ea typeface="Canva Sans"/>
                  <a:cs typeface="Canva Sans"/>
                  <a:sym typeface="Canva Sans"/>
                </a:rPr>
                <a:t> </a:t>
              </a:r>
              <a:r>
                <a:rPr lang="en-US" sz="1800" dirty="0" err="1">
                  <a:solidFill>
                    <a:srgbClr val="000000"/>
                  </a:solidFill>
                  <a:latin typeface="Canva Sans Bold" charset="0"/>
                  <a:ea typeface="Canva Sans"/>
                  <a:cs typeface="Canva Sans"/>
                  <a:sym typeface="Canva Sans"/>
                </a:rPr>
                <a:t>Gonçalves</a:t>
              </a:r>
              <a:r>
                <a:rPr lang="en-US" sz="1800" dirty="0">
                  <a:solidFill>
                    <a:srgbClr val="000000"/>
                  </a:solidFill>
                  <a:latin typeface="Canva Sans Bold" charset="0"/>
                  <a:ea typeface="Canva Sans"/>
                  <a:cs typeface="Canva Sans"/>
                  <a:sym typeface="Canva Sans"/>
                </a:rPr>
                <a:t> show balanced frequency and spending, indicating strong engagement and retention potential across diverse regions.</a:t>
              </a:r>
            </a:p>
            <a:p>
              <a:pPr algn="l">
                <a:lnSpc>
                  <a:spcPts val="2520"/>
                </a:lnSpc>
              </a:pPr>
              <a:endParaRPr lang="en-US" sz="1800" dirty="0">
                <a:solidFill>
                  <a:srgbClr val="000000"/>
                </a:solidFill>
                <a:latin typeface="Canva Sans Bold" charset="0"/>
                <a:ea typeface="Canva Sans"/>
                <a:cs typeface="Canva Sans"/>
                <a:sym typeface="Canva Sans"/>
              </a:endParaRPr>
            </a:p>
          </p:txBody>
        </p:sp>
      </p:grpSp>
      <p:sp>
        <p:nvSpPr>
          <p:cNvPr id="15" name="Freeform 15"/>
          <p:cNvSpPr/>
          <p:nvPr/>
        </p:nvSpPr>
        <p:spPr>
          <a:xfrm>
            <a:off x="10972800" y="4659183"/>
            <a:ext cx="7145156" cy="5654529"/>
          </a:xfrm>
          <a:custGeom>
            <a:avLst/>
            <a:gdLst/>
            <a:ahLst/>
            <a:cxnLst/>
            <a:rect l="l" t="t" r="r" b="b"/>
            <a:pathLst>
              <a:path w="7145156" h="5654529">
                <a:moveTo>
                  <a:pt x="0" y="0"/>
                </a:moveTo>
                <a:lnTo>
                  <a:pt x="7145156" y="0"/>
                </a:lnTo>
                <a:lnTo>
                  <a:pt x="7145156" y="5654529"/>
                </a:lnTo>
                <a:lnTo>
                  <a:pt x="0" y="5654529"/>
                </a:lnTo>
                <a:lnTo>
                  <a:pt x="0" y="0"/>
                </a:lnTo>
                <a:close/>
              </a:path>
            </a:pathLst>
          </a:custGeom>
          <a:blipFill>
            <a:blip r:embed="rId6"/>
            <a:stretch>
              <a:fillRect/>
            </a:stretch>
          </a:blipFill>
        </p:spPr>
      </p:sp>
      <p:sp>
        <p:nvSpPr>
          <p:cNvPr id="16" name="Freeform 16"/>
          <p:cNvSpPr/>
          <p:nvPr/>
        </p:nvSpPr>
        <p:spPr>
          <a:xfrm>
            <a:off x="1990094" y="4632470"/>
            <a:ext cx="8982706" cy="5654529"/>
          </a:xfrm>
          <a:custGeom>
            <a:avLst/>
            <a:gdLst/>
            <a:ahLst/>
            <a:cxnLst/>
            <a:rect l="l" t="t" r="r" b="b"/>
            <a:pathLst>
              <a:path w="9152750" h="5654529">
                <a:moveTo>
                  <a:pt x="0" y="0"/>
                </a:moveTo>
                <a:lnTo>
                  <a:pt x="9152750" y="0"/>
                </a:lnTo>
                <a:lnTo>
                  <a:pt x="9152750" y="5654529"/>
                </a:lnTo>
                <a:lnTo>
                  <a:pt x="0" y="5654529"/>
                </a:lnTo>
                <a:lnTo>
                  <a:pt x="0" y="0"/>
                </a:lnTo>
                <a:close/>
              </a:path>
            </a:pathLst>
          </a:custGeom>
          <a:blipFill>
            <a:blip r:embed="rId7"/>
            <a:stretch>
              <a:fillRect l="-1893" t="-164" r="-1893"/>
            </a:stretch>
          </a:blipFill>
        </p:spPr>
      </p:sp>
      <p:sp>
        <p:nvSpPr>
          <p:cNvPr id="17" name="TextBox 17"/>
          <p:cNvSpPr txBox="1"/>
          <p:nvPr/>
        </p:nvSpPr>
        <p:spPr>
          <a:xfrm>
            <a:off x="1990094" y="-76200"/>
            <a:ext cx="9491236" cy="2225676"/>
          </a:xfrm>
          <a:prstGeom prst="rect">
            <a:avLst/>
          </a:prstGeom>
        </p:spPr>
        <p:txBody>
          <a:bodyPr lIns="0" tIns="0" rIns="0" bIns="0" rtlCol="0" anchor="t">
            <a:spAutoFit/>
          </a:bodyPr>
          <a:lstStyle/>
          <a:p>
            <a:pPr algn="l">
              <a:lnSpc>
                <a:spcPts val="5500"/>
              </a:lnSpc>
            </a:pPr>
            <a:r>
              <a:rPr lang="en-US" sz="5000" dirty="0">
                <a:solidFill>
                  <a:srgbClr val="161A1D"/>
                </a:solidFill>
                <a:latin typeface="Heading Now 71-78"/>
                <a:ea typeface="Heading Now 71-78"/>
                <a:cs typeface="Heading Now 71-78"/>
                <a:sym typeface="Heading Now 71-78"/>
              </a:rPr>
              <a:t>High-Value Customer Profiles: Purchase Behavior &amp; Lifetime Value</a:t>
            </a:r>
          </a:p>
        </p:txBody>
      </p:sp>
      <p:grpSp>
        <p:nvGrpSpPr>
          <p:cNvPr id="18" name="Group 18"/>
          <p:cNvGrpSpPr/>
          <p:nvPr/>
        </p:nvGrpSpPr>
        <p:grpSpPr>
          <a:xfrm>
            <a:off x="11481330" y="-134568"/>
            <a:ext cx="7062450" cy="2629191"/>
            <a:chOff x="0" y="0"/>
            <a:chExt cx="1285587" cy="478595"/>
          </a:xfrm>
        </p:grpSpPr>
        <p:sp>
          <p:nvSpPr>
            <p:cNvPr id="19" name="Freeform 19"/>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8">
                <a:alphaModFix amt="17000"/>
              </a:blip>
              <a:stretch>
                <a:fillRect t="-39538" b="-39538"/>
              </a:stretch>
            </a:blip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11481330" y="-134568"/>
            <a:ext cx="7062450" cy="2629191"/>
            <a:chOff x="0" y="0"/>
            <a:chExt cx="1285587" cy="478595"/>
          </a:xfrm>
        </p:grpSpPr>
        <p:sp>
          <p:nvSpPr>
            <p:cNvPr id="11" name="Freeform 11"/>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grpSp>
        <p:nvGrpSpPr>
          <p:cNvPr id="12" name="Group 12"/>
          <p:cNvGrpSpPr/>
          <p:nvPr/>
        </p:nvGrpSpPr>
        <p:grpSpPr>
          <a:xfrm>
            <a:off x="1990094" y="3794819"/>
            <a:ext cx="7534214" cy="5646835"/>
            <a:chOff x="0" y="0"/>
            <a:chExt cx="10045618" cy="7529113"/>
          </a:xfrm>
        </p:grpSpPr>
        <p:sp>
          <p:nvSpPr>
            <p:cNvPr id="13" name="Freeform 13"/>
            <p:cNvSpPr/>
            <p:nvPr/>
          </p:nvSpPr>
          <p:spPr>
            <a:xfrm>
              <a:off x="0" y="0"/>
              <a:ext cx="10045618" cy="7427513"/>
            </a:xfrm>
            <a:custGeom>
              <a:avLst/>
              <a:gdLst/>
              <a:ahLst/>
              <a:cxnLst/>
              <a:rect l="l" t="t" r="r" b="b"/>
              <a:pathLst>
                <a:path w="10045618" h="7427513">
                  <a:moveTo>
                    <a:pt x="0" y="0"/>
                  </a:moveTo>
                  <a:lnTo>
                    <a:pt x="10045618" y="0"/>
                  </a:lnTo>
                  <a:lnTo>
                    <a:pt x="10045618" y="7427513"/>
                  </a:lnTo>
                  <a:lnTo>
                    <a:pt x="0" y="7427513"/>
                  </a:lnTo>
                  <a:close/>
                </a:path>
              </a:pathLst>
            </a:custGeom>
            <a:solidFill>
              <a:srgbClr val="EEEEEE"/>
            </a:solidFill>
          </p:spPr>
        </p:sp>
        <p:sp>
          <p:nvSpPr>
            <p:cNvPr id="14" name="Freeform 14"/>
            <p:cNvSpPr/>
            <p:nvPr/>
          </p:nvSpPr>
          <p:spPr>
            <a:xfrm>
              <a:off x="0" y="0"/>
              <a:ext cx="10045618" cy="7529113"/>
            </a:xfrm>
            <a:custGeom>
              <a:avLst/>
              <a:gdLst/>
              <a:ahLst/>
              <a:cxnLst/>
              <a:rect l="l" t="t" r="r" b="b"/>
              <a:pathLst>
                <a:path w="10045618" h="7529113">
                  <a:moveTo>
                    <a:pt x="0" y="7427513"/>
                  </a:moveTo>
                  <a:lnTo>
                    <a:pt x="10045618" y="7427513"/>
                  </a:lnTo>
                  <a:lnTo>
                    <a:pt x="9918618" y="7529113"/>
                  </a:lnTo>
                  <a:cubicBezTo>
                    <a:pt x="9918618" y="7529113"/>
                    <a:pt x="8928018" y="7452913"/>
                    <a:pt x="8826418" y="7452913"/>
                  </a:cubicBezTo>
                  <a:lnTo>
                    <a:pt x="1219200" y="7452913"/>
                  </a:lnTo>
                  <a:cubicBezTo>
                    <a:pt x="1117600" y="7452913"/>
                    <a:pt x="127000" y="7529113"/>
                    <a:pt x="127000" y="7529113"/>
                  </a:cubicBezTo>
                  <a:lnTo>
                    <a:pt x="0" y="7427513"/>
                  </a:lnTo>
                  <a:lnTo>
                    <a:pt x="0" y="0"/>
                  </a:lnTo>
                  <a:lnTo>
                    <a:pt x="10045618" y="0"/>
                  </a:lnTo>
                  <a:lnTo>
                    <a:pt x="10045618" y="7427513"/>
                  </a:lnTo>
                  <a:lnTo>
                    <a:pt x="12700" y="7427513"/>
                  </a:lnTo>
                  <a:lnTo>
                    <a:pt x="12700" y="7414813"/>
                  </a:lnTo>
                  <a:lnTo>
                    <a:pt x="10032918" y="7414813"/>
                  </a:lnTo>
                  <a:lnTo>
                    <a:pt x="10032918" y="12700"/>
                  </a:lnTo>
                  <a:lnTo>
                    <a:pt x="12700" y="12700"/>
                  </a:lnTo>
                  <a:lnTo>
                    <a:pt x="12700" y="7427513"/>
                  </a:lnTo>
                </a:path>
              </a:pathLst>
            </a:custGeom>
            <a:solidFill>
              <a:srgbClr val="394C60">
                <a:alpha val="784"/>
              </a:srgbClr>
            </a:solidFill>
          </p:spPr>
        </p:sp>
        <p:sp>
          <p:nvSpPr>
            <p:cNvPr id="15" name="TextBox 15"/>
            <p:cNvSpPr txBox="1"/>
            <p:nvPr/>
          </p:nvSpPr>
          <p:spPr>
            <a:xfrm>
              <a:off x="0" y="-47625"/>
              <a:ext cx="10045618" cy="7017938"/>
            </a:xfrm>
            <a:prstGeom prst="rect">
              <a:avLst/>
            </a:prstGeom>
          </p:spPr>
          <p:txBody>
            <a:bodyPr lIns="203200" tIns="203200" rIns="203200" bIns="203200" rtlCol="0" anchor="t"/>
            <a:lstStyle/>
            <a:p>
              <a:pPr marL="496567" lvl="1" indent="-248284" algn="l">
                <a:lnSpc>
                  <a:spcPts val="3219"/>
                </a:lnSpc>
                <a:buAutoNum type="arabicPeriod"/>
              </a:pPr>
              <a:r>
                <a:rPr lang="en-US" sz="2400" dirty="0">
                  <a:solidFill>
                    <a:srgbClr val="000000"/>
                  </a:solidFill>
                  <a:latin typeface="Canva Sans Bold" charset="0"/>
                  <a:ea typeface="Canva Sans"/>
                  <a:cs typeface="Canva Sans"/>
                  <a:sym typeface="Canva Sans"/>
                </a:rPr>
                <a:t>Rock dominates the market — accounting for over 50% of total sales.</a:t>
              </a:r>
            </a:p>
            <a:p>
              <a:pPr marL="496567" lvl="1" indent="-248284" algn="l">
                <a:lnSpc>
                  <a:spcPts val="3219"/>
                </a:lnSpc>
                <a:buAutoNum type="arabicPeriod"/>
              </a:pPr>
              <a:r>
                <a:rPr lang="en-US" sz="2400" dirty="0">
                  <a:solidFill>
                    <a:srgbClr val="000000"/>
                  </a:solidFill>
                  <a:latin typeface="Canva Sans Bold" charset="0"/>
                  <a:ea typeface="Canva Sans"/>
                  <a:cs typeface="Canva Sans"/>
                  <a:sym typeface="Canva Sans"/>
                </a:rPr>
                <a:t>Alternative &amp; Punk (12%) and Metal (12%) follow, showing strong niche fan bases.</a:t>
              </a:r>
            </a:p>
            <a:p>
              <a:pPr marL="496567" lvl="1" indent="-248284" algn="l">
                <a:lnSpc>
                  <a:spcPts val="3219"/>
                </a:lnSpc>
                <a:buAutoNum type="arabicPeriod"/>
              </a:pPr>
              <a:r>
                <a:rPr lang="en-US" sz="2400" dirty="0">
                  <a:solidFill>
                    <a:srgbClr val="000000"/>
                  </a:solidFill>
                  <a:latin typeface="Canva Sans Bold" charset="0"/>
                  <a:ea typeface="Canva Sans"/>
                  <a:cs typeface="Canva Sans"/>
                  <a:sym typeface="Canva Sans"/>
                </a:rPr>
                <a:t>R&amp;B/Soul and Blues make up moderate shares, indicating cross-genre popularity.</a:t>
              </a:r>
            </a:p>
            <a:p>
              <a:pPr marL="496567" lvl="1" indent="-248284" algn="l">
                <a:lnSpc>
                  <a:spcPts val="3219"/>
                </a:lnSpc>
                <a:buAutoNum type="arabicPeriod"/>
              </a:pPr>
              <a:r>
                <a:rPr lang="en-US" sz="2400" dirty="0">
                  <a:solidFill>
                    <a:srgbClr val="000000"/>
                  </a:solidFill>
                  <a:latin typeface="Canva Sans Bold" charset="0"/>
                  <a:ea typeface="Canva Sans"/>
                  <a:cs typeface="Canva Sans"/>
                  <a:sym typeface="Canva Sans"/>
                </a:rPr>
                <a:t>Genres like Pop, Jazz, and Latin contribute smaller portions — possible opportunity areas for marketing expansion.</a:t>
              </a:r>
            </a:p>
            <a:p>
              <a:pPr algn="l">
                <a:lnSpc>
                  <a:spcPts val="3219"/>
                </a:lnSpc>
              </a:pPr>
              <a:endParaRPr lang="en-US" sz="2400" dirty="0">
                <a:solidFill>
                  <a:srgbClr val="000000"/>
                </a:solidFill>
                <a:latin typeface="Canva Sans Bold" charset="0"/>
                <a:ea typeface="Canva Sans"/>
                <a:cs typeface="Canva Sans"/>
                <a:sym typeface="Canva Sans"/>
              </a:endParaRPr>
            </a:p>
          </p:txBody>
        </p:sp>
      </p:grpSp>
      <p:sp>
        <p:nvSpPr>
          <p:cNvPr id="16" name="Freeform 16"/>
          <p:cNvSpPr/>
          <p:nvPr/>
        </p:nvSpPr>
        <p:spPr>
          <a:xfrm>
            <a:off x="9524308" y="4238211"/>
            <a:ext cx="8763692" cy="5203442"/>
          </a:xfrm>
          <a:custGeom>
            <a:avLst/>
            <a:gdLst/>
            <a:ahLst/>
            <a:cxnLst/>
            <a:rect l="l" t="t" r="r" b="b"/>
            <a:pathLst>
              <a:path w="8763692" h="5203442">
                <a:moveTo>
                  <a:pt x="0" y="0"/>
                </a:moveTo>
                <a:lnTo>
                  <a:pt x="8763692" y="0"/>
                </a:lnTo>
                <a:lnTo>
                  <a:pt x="8763692" y="5203443"/>
                </a:lnTo>
                <a:lnTo>
                  <a:pt x="0" y="5203443"/>
                </a:lnTo>
                <a:lnTo>
                  <a:pt x="0" y="0"/>
                </a:lnTo>
                <a:close/>
              </a:path>
            </a:pathLst>
          </a:custGeom>
          <a:blipFill>
            <a:blip r:embed="rId7"/>
            <a:stretch>
              <a:fillRect/>
            </a:stretch>
          </a:blipFill>
        </p:spPr>
      </p:sp>
      <p:sp>
        <p:nvSpPr>
          <p:cNvPr id="17" name="TextBox 17"/>
          <p:cNvSpPr txBox="1"/>
          <p:nvPr/>
        </p:nvSpPr>
        <p:spPr>
          <a:xfrm>
            <a:off x="2170061" y="416882"/>
            <a:ext cx="9129097" cy="803746"/>
          </a:xfrm>
          <a:prstGeom prst="rect">
            <a:avLst/>
          </a:prstGeom>
        </p:spPr>
        <p:txBody>
          <a:bodyPr lIns="0" tIns="0" rIns="0" bIns="0" rtlCol="0" anchor="t">
            <a:spAutoFit/>
          </a:bodyPr>
          <a:lstStyle/>
          <a:p>
            <a:pPr algn="l">
              <a:lnSpc>
                <a:spcPts val="6930"/>
              </a:lnSpc>
            </a:pPr>
            <a:r>
              <a:rPr lang="en-US" sz="4800" dirty="0">
                <a:solidFill>
                  <a:srgbClr val="161A1D"/>
                </a:solidFill>
                <a:latin typeface="Heading Now 71-78"/>
                <a:ea typeface="Heading Now 71-78"/>
                <a:cs typeface="Heading Now 71-78"/>
                <a:sym typeface="Heading Now 71-78"/>
              </a:rPr>
              <a:t>Genre-Wise Sales Contribution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11481330" y="-134568"/>
            <a:ext cx="7062450" cy="2629191"/>
            <a:chOff x="0" y="0"/>
            <a:chExt cx="1285587" cy="478595"/>
          </a:xfrm>
        </p:grpSpPr>
        <p:sp>
          <p:nvSpPr>
            <p:cNvPr id="10" name="Freeform 10"/>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grpSp>
        <p:nvGrpSpPr>
          <p:cNvPr id="11" name="Group 11"/>
          <p:cNvGrpSpPr/>
          <p:nvPr/>
        </p:nvGrpSpPr>
        <p:grpSpPr>
          <a:xfrm>
            <a:off x="1990094" y="3578005"/>
            <a:ext cx="7647639" cy="5994261"/>
            <a:chOff x="0" y="0"/>
            <a:chExt cx="10196853" cy="7992348"/>
          </a:xfrm>
        </p:grpSpPr>
        <p:sp>
          <p:nvSpPr>
            <p:cNvPr id="12" name="Freeform 12"/>
            <p:cNvSpPr/>
            <p:nvPr/>
          </p:nvSpPr>
          <p:spPr>
            <a:xfrm>
              <a:off x="0" y="0"/>
              <a:ext cx="10196853" cy="7890749"/>
            </a:xfrm>
            <a:custGeom>
              <a:avLst/>
              <a:gdLst/>
              <a:ahLst/>
              <a:cxnLst/>
              <a:rect l="l" t="t" r="r" b="b"/>
              <a:pathLst>
                <a:path w="10196853" h="7890749">
                  <a:moveTo>
                    <a:pt x="0" y="0"/>
                  </a:moveTo>
                  <a:lnTo>
                    <a:pt x="10196853" y="0"/>
                  </a:lnTo>
                  <a:lnTo>
                    <a:pt x="10196853" y="7890749"/>
                  </a:lnTo>
                  <a:lnTo>
                    <a:pt x="0" y="7890749"/>
                  </a:lnTo>
                  <a:close/>
                </a:path>
              </a:pathLst>
            </a:custGeom>
            <a:solidFill>
              <a:srgbClr val="EEEEEE"/>
            </a:solidFill>
          </p:spPr>
        </p:sp>
        <p:sp>
          <p:nvSpPr>
            <p:cNvPr id="13" name="Freeform 13"/>
            <p:cNvSpPr/>
            <p:nvPr/>
          </p:nvSpPr>
          <p:spPr>
            <a:xfrm>
              <a:off x="0" y="0"/>
              <a:ext cx="10196853" cy="7992349"/>
            </a:xfrm>
            <a:custGeom>
              <a:avLst/>
              <a:gdLst/>
              <a:ahLst/>
              <a:cxnLst/>
              <a:rect l="l" t="t" r="r" b="b"/>
              <a:pathLst>
                <a:path w="10196853" h="7992349">
                  <a:moveTo>
                    <a:pt x="0" y="7890749"/>
                  </a:moveTo>
                  <a:lnTo>
                    <a:pt x="10196853" y="7890749"/>
                  </a:lnTo>
                  <a:lnTo>
                    <a:pt x="10069853" y="7992349"/>
                  </a:lnTo>
                  <a:cubicBezTo>
                    <a:pt x="10069853" y="7992349"/>
                    <a:pt x="9079253" y="7916149"/>
                    <a:pt x="8977653" y="7916149"/>
                  </a:cubicBezTo>
                  <a:lnTo>
                    <a:pt x="1219200" y="7916149"/>
                  </a:lnTo>
                  <a:cubicBezTo>
                    <a:pt x="1117600" y="7916149"/>
                    <a:pt x="127000" y="7992349"/>
                    <a:pt x="127000" y="7992349"/>
                  </a:cubicBezTo>
                  <a:lnTo>
                    <a:pt x="0" y="7890749"/>
                  </a:lnTo>
                  <a:lnTo>
                    <a:pt x="0" y="0"/>
                  </a:lnTo>
                  <a:lnTo>
                    <a:pt x="10196853" y="0"/>
                  </a:lnTo>
                  <a:lnTo>
                    <a:pt x="10196853" y="7890749"/>
                  </a:lnTo>
                  <a:lnTo>
                    <a:pt x="12700" y="7890749"/>
                  </a:lnTo>
                  <a:lnTo>
                    <a:pt x="12700" y="7878049"/>
                  </a:lnTo>
                  <a:lnTo>
                    <a:pt x="10184153" y="7878049"/>
                  </a:lnTo>
                  <a:lnTo>
                    <a:pt x="10184153" y="12700"/>
                  </a:lnTo>
                  <a:lnTo>
                    <a:pt x="12700" y="12700"/>
                  </a:lnTo>
                  <a:lnTo>
                    <a:pt x="12700" y="7890749"/>
                  </a:lnTo>
                </a:path>
              </a:pathLst>
            </a:custGeom>
            <a:solidFill>
              <a:srgbClr val="394C60">
                <a:alpha val="784"/>
              </a:srgbClr>
            </a:solidFill>
          </p:spPr>
        </p:sp>
        <p:sp>
          <p:nvSpPr>
            <p:cNvPr id="14" name="TextBox 14"/>
            <p:cNvSpPr txBox="1"/>
            <p:nvPr/>
          </p:nvSpPr>
          <p:spPr>
            <a:xfrm>
              <a:off x="0" y="-47625"/>
              <a:ext cx="10196853" cy="7481173"/>
            </a:xfrm>
            <a:prstGeom prst="rect">
              <a:avLst/>
            </a:prstGeom>
          </p:spPr>
          <p:txBody>
            <a:bodyPr lIns="203200" tIns="203200" rIns="203200" bIns="203200" rtlCol="0" anchor="t"/>
            <a:lstStyle/>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Rock leads by a wide margin, accounting for over half of total sales—making it the clear priority for promotional campaigns, catalog expansion, and artist partnerships.</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Alternative &amp; Punk and Metal rank 2nd and 3rd, showing strong niche appeal and fan loyalty—ideal for targeted merchandising and bundled releases.</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Genres like R&amp;B/Soul, Blues, and Latin show moderate traction, suggesting potential for growth through curated playlists, cross-genre collaborations, and regional targeting.</a:t>
              </a:r>
            </a:p>
            <a:p>
              <a:pPr algn="l">
                <a:lnSpc>
                  <a:spcPts val="3219"/>
                </a:lnSpc>
              </a:pPr>
              <a:endParaRPr lang="en-US" sz="2400" dirty="0">
                <a:solidFill>
                  <a:srgbClr val="000000"/>
                </a:solidFill>
                <a:latin typeface="Canva Sans Bold" charset="0"/>
                <a:ea typeface="Canva Sans"/>
                <a:cs typeface="Canva Sans"/>
                <a:sym typeface="Canva Sans"/>
              </a:endParaRPr>
            </a:p>
          </p:txBody>
        </p:sp>
      </p:grpSp>
      <p:sp>
        <p:nvSpPr>
          <p:cNvPr id="15" name="Freeform 15"/>
          <p:cNvSpPr/>
          <p:nvPr/>
        </p:nvSpPr>
        <p:spPr>
          <a:xfrm>
            <a:off x="9637734" y="3578005"/>
            <a:ext cx="8650266" cy="5211876"/>
          </a:xfrm>
          <a:custGeom>
            <a:avLst/>
            <a:gdLst/>
            <a:ahLst/>
            <a:cxnLst/>
            <a:rect l="l" t="t" r="r" b="b"/>
            <a:pathLst>
              <a:path w="8650266" h="5211876">
                <a:moveTo>
                  <a:pt x="0" y="0"/>
                </a:moveTo>
                <a:lnTo>
                  <a:pt x="8650266" y="0"/>
                </a:lnTo>
                <a:lnTo>
                  <a:pt x="8650266" y="5211876"/>
                </a:lnTo>
                <a:lnTo>
                  <a:pt x="0" y="5211876"/>
                </a:lnTo>
                <a:lnTo>
                  <a:pt x="0" y="0"/>
                </a:lnTo>
                <a:close/>
              </a:path>
            </a:pathLst>
          </a:custGeom>
          <a:blipFill>
            <a:blip r:embed="rId7"/>
            <a:stretch>
              <a:fillRect/>
            </a:stretch>
          </a:blipFill>
        </p:spPr>
      </p:sp>
      <p:sp>
        <p:nvSpPr>
          <p:cNvPr id="16" name="TextBox 16"/>
          <p:cNvSpPr txBox="1"/>
          <p:nvPr/>
        </p:nvSpPr>
        <p:spPr>
          <a:xfrm>
            <a:off x="1988992" y="240165"/>
            <a:ext cx="9491236" cy="961802"/>
          </a:xfrm>
          <a:prstGeom prst="rect">
            <a:avLst/>
          </a:prstGeom>
        </p:spPr>
        <p:txBody>
          <a:bodyPr lIns="0" tIns="0" rIns="0" bIns="0" rtlCol="0" anchor="t">
            <a:spAutoFit/>
          </a:bodyPr>
          <a:lstStyle/>
          <a:p>
            <a:pPr algn="l">
              <a:lnSpc>
                <a:spcPts val="7480"/>
              </a:lnSpc>
            </a:pPr>
            <a:r>
              <a:rPr lang="en-US" sz="5400" dirty="0">
                <a:solidFill>
                  <a:srgbClr val="161A1D"/>
                </a:solidFill>
                <a:latin typeface="Heading Now 71-78"/>
                <a:ea typeface="Heading Now 71-78"/>
                <a:cs typeface="Heading Now 71-78"/>
                <a:sym typeface="Heading Now 71-78"/>
              </a:rPr>
              <a:t>Genre</a:t>
            </a:r>
            <a:r>
              <a:rPr lang="en-US" sz="6800" dirty="0">
                <a:solidFill>
                  <a:srgbClr val="161A1D"/>
                </a:solidFill>
                <a:latin typeface="Heading Now 71-78"/>
                <a:ea typeface="Heading Now 71-78"/>
                <a:cs typeface="Heading Now 71-78"/>
                <a:sym typeface="Heading Now 71-78"/>
              </a:rPr>
              <a:t> </a:t>
            </a:r>
            <a:r>
              <a:rPr lang="en-US" sz="4800" dirty="0">
                <a:solidFill>
                  <a:srgbClr val="161A1D"/>
                </a:solidFill>
                <a:latin typeface="Heading Now 71-78"/>
                <a:ea typeface="Heading Now 71-78"/>
                <a:cs typeface="Heading Now 71-78"/>
                <a:sym typeface="Heading Now 71-78"/>
              </a:rPr>
              <a:t>Sales Ranking in the USA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0" name="Group 10"/>
          <p:cNvGrpSpPr/>
          <p:nvPr/>
        </p:nvGrpSpPr>
        <p:grpSpPr>
          <a:xfrm>
            <a:off x="11481330" y="-134568"/>
            <a:ext cx="7062450" cy="2629191"/>
            <a:chOff x="0" y="0"/>
            <a:chExt cx="1285587" cy="478595"/>
          </a:xfrm>
        </p:grpSpPr>
        <p:sp>
          <p:nvSpPr>
            <p:cNvPr id="11" name="Freeform 11"/>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2" name="Freeform 12"/>
          <p:cNvSpPr/>
          <p:nvPr/>
        </p:nvSpPr>
        <p:spPr>
          <a:xfrm rot="-5400000">
            <a:off x="16557840" y="8255099"/>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3" name="Group 13"/>
          <p:cNvGrpSpPr/>
          <p:nvPr/>
        </p:nvGrpSpPr>
        <p:grpSpPr>
          <a:xfrm>
            <a:off x="1990094" y="2910296"/>
            <a:ext cx="8296906" cy="7171966"/>
            <a:chOff x="0" y="0"/>
            <a:chExt cx="11062541" cy="9562622"/>
          </a:xfrm>
        </p:grpSpPr>
        <p:sp>
          <p:nvSpPr>
            <p:cNvPr id="14" name="Freeform 14"/>
            <p:cNvSpPr/>
            <p:nvPr/>
          </p:nvSpPr>
          <p:spPr>
            <a:xfrm>
              <a:off x="0" y="0"/>
              <a:ext cx="11062541" cy="9461022"/>
            </a:xfrm>
            <a:custGeom>
              <a:avLst/>
              <a:gdLst/>
              <a:ahLst/>
              <a:cxnLst/>
              <a:rect l="l" t="t" r="r" b="b"/>
              <a:pathLst>
                <a:path w="11062541" h="9461022">
                  <a:moveTo>
                    <a:pt x="0" y="0"/>
                  </a:moveTo>
                  <a:lnTo>
                    <a:pt x="11062541" y="0"/>
                  </a:lnTo>
                  <a:lnTo>
                    <a:pt x="11062541" y="9461022"/>
                  </a:lnTo>
                  <a:lnTo>
                    <a:pt x="0" y="9461022"/>
                  </a:lnTo>
                  <a:close/>
                </a:path>
              </a:pathLst>
            </a:custGeom>
            <a:solidFill>
              <a:srgbClr val="EEEEEE"/>
            </a:solidFill>
          </p:spPr>
          <p:txBody>
            <a:bodyPr/>
            <a:lstStyle/>
            <a:p>
              <a:r>
                <a:rPr lang="en-US" sz="2400" b="1" dirty="0" smtClean="0">
                  <a:latin typeface="Canva Sans Bold" charset="0"/>
                </a:rPr>
                <a:t>Genre Growth </a:t>
              </a:r>
            </a:p>
            <a:p>
              <a:r>
                <a:rPr lang="en-US" sz="2400" dirty="0" smtClean="0">
                  <a:latin typeface="Canva Sans Bold" charset="0"/>
                </a:rPr>
                <a:t>Hip Hop/ Rap, Easy listening ,Pop offer high-growth potential with focused marketing.</a:t>
              </a:r>
            </a:p>
            <a:p>
              <a:r>
                <a:rPr lang="en-US" sz="2400" b="1" dirty="0" smtClean="0">
                  <a:latin typeface="Canva Sans Bold" charset="0"/>
                </a:rPr>
                <a:t>Artist Leverage </a:t>
              </a:r>
            </a:p>
            <a:p>
              <a:r>
                <a:rPr lang="en-US" sz="2400" dirty="0" smtClean="0">
                  <a:latin typeface="Canva Sans Bold" charset="0"/>
                </a:rPr>
                <a:t>Use legacy artists like Frank Sinatra and U2 for nostalgic, cross-generational appeal.</a:t>
              </a:r>
            </a:p>
            <a:p>
              <a:r>
                <a:rPr lang="en-US" sz="2400" b="1" dirty="0" smtClean="0">
                  <a:latin typeface="Canva Sans Bold" charset="0"/>
                </a:rPr>
                <a:t>Market Tactics</a:t>
              </a:r>
            </a:p>
            <a:p>
              <a:r>
                <a:rPr lang="en-US" sz="2400" dirty="0" smtClean="0">
                  <a:latin typeface="Canva Sans Bold" charset="0"/>
                </a:rPr>
                <a:t>Apply geo-targeted ads, playlists, and bundles to increase reach in underperforming regions.</a:t>
              </a:r>
              <a:endParaRPr lang="en-IN" sz="2400" dirty="0">
                <a:latin typeface="Canva Sans Bold" charset="0"/>
              </a:endParaRPr>
            </a:p>
          </p:txBody>
        </p:sp>
        <p:sp>
          <p:nvSpPr>
            <p:cNvPr id="15" name="Freeform 15"/>
            <p:cNvSpPr/>
            <p:nvPr/>
          </p:nvSpPr>
          <p:spPr>
            <a:xfrm>
              <a:off x="0" y="0"/>
              <a:ext cx="11062541" cy="9562622"/>
            </a:xfrm>
            <a:custGeom>
              <a:avLst/>
              <a:gdLst/>
              <a:ahLst/>
              <a:cxnLst/>
              <a:rect l="l" t="t" r="r" b="b"/>
              <a:pathLst>
                <a:path w="11062541" h="9562622">
                  <a:moveTo>
                    <a:pt x="0" y="9461022"/>
                  </a:moveTo>
                  <a:lnTo>
                    <a:pt x="11062541" y="9461022"/>
                  </a:lnTo>
                  <a:lnTo>
                    <a:pt x="10935541" y="9562622"/>
                  </a:lnTo>
                  <a:cubicBezTo>
                    <a:pt x="10935541" y="9562622"/>
                    <a:pt x="9944941" y="9486422"/>
                    <a:pt x="9843341" y="9486422"/>
                  </a:cubicBezTo>
                  <a:lnTo>
                    <a:pt x="1219200" y="9486422"/>
                  </a:lnTo>
                  <a:cubicBezTo>
                    <a:pt x="1117600" y="9486422"/>
                    <a:pt x="127000" y="9562622"/>
                    <a:pt x="127000" y="9562622"/>
                  </a:cubicBezTo>
                  <a:lnTo>
                    <a:pt x="0" y="9461022"/>
                  </a:lnTo>
                  <a:lnTo>
                    <a:pt x="0" y="0"/>
                  </a:lnTo>
                  <a:lnTo>
                    <a:pt x="11062541" y="0"/>
                  </a:lnTo>
                  <a:lnTo>
                    <a:pt x="11062541" y="9461022"/>
                  </a:lnTo>
                  <a:lnTo>
                    <a:pt x="12700" y="9461022"/>
                  </a:lnTo>
                  <a:lnTo>
                    <a:pt x="12700" y="9448322"/>
                  </a:lnTo>
                  <a:lnTo>
                    <a:pt x="11049841" y="9448322"/>
                  </a:lnTo>
                  <a:lnTo>
                    <a:pt x="11049841" y="12700"/>
                  </a:lnTo>
                  <a:lnTo>
                    <a:pt x="12700" y="12700"/>
                  </a:lnTo>
                  <a:lnTo>
                    <a:pt x="12700" y="9461022"/>
                  </a:lnTo>
                </a:path>
              </a:pathLst>
            </a:custGeom>
            <a:solidFill>
              <a:srgbClr val="394C60">
                <a:alpha val="784"/>
              </a:srgbClr>
            </a:solidFill>
          </p:spPr>
        </p:sp>
        <p:sp>
          <p:nvSpPr>
            <p:cNvPr id="16" name="TextBox 16"/>
            <p:cNvSpPr txBox="1"/>
            <p:nvPr/>
          </p:nvSpPr>
          <p:spPr>
            <a:xfrm>
              <a:off x="0" y="-47625"/>
              <a:ext cx="11062541" cy="9051447"/>
            </a:xfrm>
            <a:prstGeom prst="rect">
              <a:avLst/>
            </a:prstGeom>
          </p:spPr>
          <p:txBody>
            <a:bodyPr lIns="203200" tIns="203200" rIns="203200" bIns="203200" rtlCol="0" anchor="t"/>
            <a:lstStyle/>
            <a:p>
              <a:pPr algn="l">
                <a:lnSpc>
                  <a:spcPts val="3219"/>
                </a:lnSpc>
              </a:pPr>
              <a:endParaRPr lang="en-US" sz="2299" dirty="0" smtClean="0">
                <a:solidFill>
                  <a:srgbClr val="000000"/>
                </a:solidFill>
                <a:latin typeface="Canva Sans"/>
                <a:ea typeface="Canva Sans"/>
                <a:cs typeface="Canva Sans"/>
                <a:sym typeface="Canva Sans"/>
              </a:endParaRPr>
            </a:p>
            <a:p>
              <a:pPr algn="l">
                <a:lnSpc>
                  <a:spcPts val="3219"/>
                </a:lnSpc>
              </a:pPr>
              <a:endParaRPr lang="en-US" sz="2299" dirty="0">
                <a:solidFill>
                  <a:srgbClr val="000000"/>
                </a:solidFill>
                <a:latin typeface="Canva Sans"/>
                <a:ea typeface="Canva Sans"/>
                <a:cs typeface="Canva Sans"/>
                <a:sym typeface="Canva Sans"/>
              </a:endParaRPr>
            </a:p>
          </p:txBody>
        </p:sp>
      </p:grpSp>
      <p:sp>
        <p:nvSpPr>
          <p:cNvPr id="17" name="Freeform 17"/>
          <p:cNvSpPr/>
          <p:nvPr/>
        </p:nvSpPr>
        <p:spPr>
          <a:xfrm>
            <a:off x="11481330" y="2795727"/>
            <a:ext cx="6733413" cy="5278454"/>
          </a:xfrm>
          <a:custGeom>
            <a:avLst/>
            <a:gdLst/>
            <a:ahLst/>
            <a:cxnLst/>
            <a:rect l="l" t="t" r="r" b="b"/>
            <a:pathLst>
              <a:path w="6733413" h="5278454">
                <a:moveTo>
                  <a:pt x="0" y="0"/>
                </a:moveTo>
                <a:lnTo>
                  <a:pt x="6733413" y="0"/>
                </a:lnTo>
                <a:lnTo>
                  <a:pt x="6733413" y="5278454"/>
                </a:lnTo>
                <a:lnTo>
                  <a:pt x="0" y="5278454"/>
                </a:lnTo>
                <a:lnTo>
                  <a:pt x="0" y="0"/>
                </a:lnTo>
                <a:close/>
              </a:path>
            </a:pathLst>
          </a:custGeom>
          <a:blipFill>
            <a:blip r:embed="rId9"/>
            <a:stretch>
              <a:fillRect/>
            </a:stretch>
          </a:blipFill>
        </p:spPr>
      </p:sp>
      <p:sp>
        <p:nvSpPr>
          <p:cNvPr id="18" name="TextBox 18"/>
          <p:cNvSpPr txBox="1"/>
          <p:nvPr/>
        </p:nvSpPr>
        <p:spPr>
          <a:xfrm>
            <a:off x="1990094" y="29090"/>
            <a:ext cx="9491236" cy="2225676"/>
          </a:xfrm>
          <a:prstGeom prst="rect">
            <a:avLst/>
          </a:prstGeom>
        </p:spPr>
        <p:txBody>
          <a:bodyPr lIns="0" tIns="0" rIns="0" bIns="0" rtlCol="0" anchor="t">
            <a:spAutoFit/>
          </a:bodyPr>
          <a:lstStyle/>
          <a:p>
            <a:pPr algn="l">
              <a:lnSpc>
                <a:spcPts val="5500"/>
              </a:lnSpc>
            </a:pPr>
            <a:r>
              <a:rPr lang="en-US" sz="5000" dirty="0">
                <a:solidFill>
                  <a:srgbClr val="161A1D"/>
                </a:solidFill>
                <a:latin typeface="Heading Now 71-78"/>
                <a:ea typeface="Heading Now 71-78"/>
                <a:cs typeface="Heading Now 71-78"/>
                <a:sym typeface="Heading Now 71-78"/>
              </a:rPr>
              <a:t> Strategic Promotion of Underperforming Genres in the U.S.A Market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1481330" y="-134568"/>
            <a:ext cx="7062450" cy="2629191"/>
            <a:chOff x="0" y="0"/>
            <a:chExt cx="1285587" cy="478595"/>
          </a:xfrm>
        </p:grpSpPr>
        <p:sp>
          <p:nvSpPr>
            <p:cNvPr id="12" name="Freeform 12"/>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3" name="Freeform 13"/>
          <p:cNvSpPr/>
          <p:nvPr/>
        </p:nvSpPr>
        <p:spPr>
          <a:xfrm rot="-5400000">
            <a:off x="16557840" y="8663389"/>
            <a:ext cx="1481830" cy="524571"/>
          </a:xfrm>
          <a:custGeom>
            <a:avLst/>
            <a:gdLst/>
            <a:ahLst/>
            <a:cxnLst/>
            <a:rect l="l" t="t" r="r" b="b"/>
            <a:pathLst>
              <a:path w="1481830" h="524571">
                <a:moveTo>
                  <a:pt x="0" y="0"/>
                </a:moveTo>
                <a:lnTo>
                  <a:pt x="1481830" y="0"/>
                </a:lnTo>
                <a:lnTo>
                  <a:pt x="1481830" y="524571"/>
                </a:lnTo>
                <a:lnTo>
                  <a:pt x="0" y="524571"/>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4" name="Group 14"/>
          <p:cNvGrpSpPr/>
          <p:nvPr/>
        </p:nvGrpSpPr>
        <p:grpSpPr>
          <a:xfrm>
            <a:off x="1990094" y="2494623"/>
            <a:ext cx="7277862" cy="7171966"/>
            <a:chOff x="0" y="0"/>
            <a:chExt cx="9703815" cy="9562622"/>
          </a:xfrm>
        </p:grpSpPr>
        <p:sp>
          <p:nvSpPr>
            <p:cNvPr id="15" name="Freeform 15"/>
            <p:cNvSpPr/>
            <p:nvPr/>
          </p:nvSpPr>
          <p:spPr>
            <a:xfrm>
              <a:off x="0" y="0"/>
              <a:ext cx="9703815" cy="9461022"/>
            </a:xfrm>
            <a:custGeom>
              <a:avLst/>
              <a:gdLst/>
              <a:ahLst/>
              <a:cxnLst/>
              <a:rect l="l" t="t" r="r" b="b"/>
              <a:pathLst>
                <a:path w="9703815" h="9461022">
                  <a:moveTo>
                    <a:pt x="0" y="0"/>
                  </a:moveTo>
                  <a:lnTo>
                    <a:pt x="9703815" y="0"/>
                  </a:lnTo>
                  <a:lnTo>
                    <a:pt x="9703815" y="9461022"/>
                  </a:lnTo>
                  <a:lnTo>
                    <a:pt x="0" y="9461022"/>
                  </a:lnTo>
                  <a:close/>
                </a:path>
              </a:pathLst>
            </a:custGeom>
            <a:solidFill>
              <a:srgbClr val="EEEEEE"/>
            </a:solidFill>
          </p:spPr>
        </p:sp>
        <p:sp>
          <p:nvSpPr>
            <p:cNvPr id="16" name="Freeform 16"/>
            <p:cNvSpPr/>
            <p:nvPr/>
          </p:nvSpPr>
          <p:spPr>
            <a:xfrm>
              <a:off x="0" y="0"/>
              <a:ext cx="9703815" cy="9562622"/>
            </a:xfrm>
            <a:custGeom>
              <a:avLst/>
              <a:gdLst/>
              <a:ahLst/>
              <a:cxnLst/>
              <a:rect l="l" t="t" r="r" b="b"/>
              <a:pathLst>
                <a:path w="9703815" h="9562622">
                  <a:moveTo>
                    <a:pt x="0" y="9461022"/>
                  </a:moveTo>
                  <a:lnTo>
                    <a:pt x="9703815" y="9461022"/>
                  </a:lnTo>
                  <a:lnTo>
                    <a:pt x="9576815" y="9562622"/>
                  </a:lnTo>
                  <a:cubicBezTo>
                    <a:pt x="9576815" y="9562622"/>
                    <a:pt x="8586215" y="9486422"/>
                    <a:pt x="8484615" y="9486422"/>
                  </a:cubicBezTo>
                  <a:lnTo>
                    <a:pt x="1219200" y="9486422"/>
                  </a:lnTo>
                  <a:cubicBezTo>
                    <a:pt x="1117600" y="9486422"/>
                    <a:pt x="127000" y="9562622"/>
                    <a:pt x="127000" y="9562622"/>
                  </a:cubicBezTo>
                  <a:lnTo>
                    <a:pt x="0" y="9461022"/>
                  </a:lnTo>
                  <a:lnTo>
                    <a:pt x="0" y="0"/>
                  </a:lnTo>
                  <a:lnTo>
                    <a:pt x="9703815" y="0"/>
                  </a:lnTo>
                  <a:lnTo>
                    <a:pt x="9703815" y="9461022"/>
                  </a:lnTo>
                  <a:lnTo>
                    <a:pt x="12700" y="9461022"/>
                  </a:lnTo>
                  <a:lnTo>
                    <a:pt x="12700" y="9448322"/>
                  </a:lnTo>
                  <a:lnTo>
                    <a:pt x="9691115" y="9448322"/>
                  </a:lnTo>
                  <a:lnTo>
                    <a:pt x="9691115" y="12700"/>
                  </a:lnTo>
                  <a:lnTo>
                    <a:pt x="12700" y="12700"/>
                  </a:lnTo>
                  <a:lnTo>
                    <a:pt x="12700" y="9461022"/>
                  </a:lnTo>
                </a:path>
              </a:pathLst>
            </a:custGeom>
            <a:solidFill>
              <a:srgbClr val="394C60">
                <a:alpha val="784"/>
              </a:srgbClr>
            </a:solidFill>
          </p:spPr>
        </p:sp>
        <p:sp>
          <p:nvSpPr>
            <p:cNvPr id="17" name="TextBox 17"/>
            <p:cNvSpPr txBox="1"/>
            <p:nvPr/>
          </p:nvSpPr>
          <p:spPr>
            <a:xfrm>
              <a:off x="0" y="-47625"/>
              <a:ext cx="9703815" cy="9051447"/>
            </a:xfrm>
            <a:prstGeom prst="rect">
              <a:avLst/>
            </a:prstGeom>
          </p:spPr>
          <p:txBody>
            <a:bodyPr lIns="203200" tIns="203200" rIns="203200" bIns="203200" rtlCol="0" anchor="t"/>
            <a:lstStyle/>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Metal &amp; Rock (1622 purchases together)</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Alternative &amp; Punk &amp; Rock (1056 purchases together)</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These combinations suggest natural listening overlaps and </a:t>
              </a:r>
              <a:r>
                <a:rPr lang="en-US" sz="2400" dirty="0" err="1">
                  <a:solidFill>
                    <a:srgbClr val="000000"/>
                  </a:solidFill>
                  <a:latin typeface="Canva Sans Bold" charset="0"/>
                  <a:ea typeface="Canva Sans"/>
                  <a:cs typeface="Canva Sans"/>
                  <a:sym typeface="Canva Sans"/>
                </a:rPr>
                <a:t>fanbase</a:t>
              </a:r>
              <a:r>
                <a:rPr lang="en-US" sz="2400" dirty="0">
                  <a:solidFill>
                    <a:srgbClr val="000000"/>
                  </a:solidFill>
                  <a:latin typeface="Canva Sans Bold" charset="0"/>
                  <a:ea typeface="Canva Sans"/>
                  <a:cs typeface="Canva Sans"/>
                  <a:sym typeface="Canva Sans"/>
                </a:rPr>
                <a:t> synergy.</a:t>
              </a:r>
            </a:p>
            <a:p>
              <a:pPr marL="496567" lvl="1" indent="-248284" algn="l">
                <a:lnSpc>
                  <a:spcPts val="3219"/>
                </a:lnSpc>
                <a:buFont typeface="Arial"/>
                <a:buChar char="•"/>
              </a:pPr>
              <a:r>
                <a:rPr lang="en-US" sz="2400" dirty="0" smtClean="0">
                  <a:solidFill>
                    <a:srgbClr val="000000"/>
                  </a:solidFill>
                  <a:latin typeface="Canva Sans Bold" charset="0"/>
                  <a:ea typeface="Canva Sans"/>
                  <a:cs typeface="Canva Sans"/>
                  <a:sym typeface="Canva Sans"/>
                </a:rPr>
                <a:t>Leverage </a:t>
              </a:r>
              <a:r>
                <a:rPr lang="en-US" sz="2400" dirty="0">
                  <a:solidFill>
                    <a:srgbClr val="000000"/>
                  </a:solidFill>
                  <a:latin typeface="Canva Sans Bold" charset="0"/>
                  <a:ea typeface="Canva Sans"/>
                  <a:cs typeface="Canva Sans"/>
                  <a:sym typeface="Canva Sans"/>
                </a:rPr>
                <a:t>genre pairings to power personalized recommendations.</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Promote albums from paired genres together in email campaigns, app suggestions, and store displays.</a:t>
              </a:r>
            </a:p>
            <a:p>
              <a:pPr algn="l">
                <a:lnSpc>
                  <a:spcPts val="3219"/>
                </a:lnSpc>
              </a:pPr>
              <a:endParaRPr lang="en-US" sz="2400" dirty="0">
                <a:solidFill>
                  <a:srgbClr val="000000"/>
                </a:solidFill>
                <a:latin typeface="Canva Sans Bold" charset="0"/>
                <a:ea typeface="Canva Sans"/>
                <a:cs typeface="Canva Sans"/>
                <a:sym typeface="Canva Sans"/>
              </a:endParaRPr>
            </a:p>
          </p:txBody>
        </p:sp>
      </p:grpSp>
      <p:sp>
        <p:nvSpPr>
          <p:cNvPr id="18" name="Freeform 18"/>
          <p:cNvSpPr/>
          <p:nvPr/>
        </p:nvSpPr>
        <p:spPr>
          <a:xfrm>
            <a:off x="9534056" y="2906895"/>
            <a:ext cx="8556507" cy="5056118"/>
          </a:xfrm>
          <a:custGeom>
            <a:avLst/>
            <a:gdLst/>
            <a:ahLst/>
            <a:cxnLst/>
            <a:rect l="l" t="t" r="r" b="b"/>
            <a:pathLst>
              <a:path w="8556507" h="5056118">
                <a:moveTo>
                  <a:pt x="0" y="0"/>
                </a:moveTo>
                <a:lnTo>
                  <a:pt x="8556508" y="0"/>
                </a:lnTo>
                <a:lnTo>
                  <a:pt x="8556508" y="5056118"/>
                </a:lnTo>
                <a:lnTo>
                  <a:pt x="0" y="5056118"/>
                </a:lnTo>
                <a:lnTo>
                  <a:pt x="0" y="0"/>
                </a:lnTo>
                <a:close/>
              </a:path>
            </a:pathLst>
          </a:custGeom>
          <a:blipFill>
            <a:blip r:embed="rId9"/>
            <a:stretch>
              <a:fillRect/>
            </a:stretch>
          </a:blipFill>
        </p:spPr>
      </p:sp>
      <p:sp>
        <p:nvSpPr>
          <p:cNvPr id="19" name="TextBox 19"/>
          <p:cNvSpPr txBox="1"/>
          <p:nvPr/>
        </p:nvSpPr>
        <p:spPr>
          <a:xfrm>
            <a:off x="1990094" y="117673"/>
            <a:ext cx="9285888" cy="1530351"/>
          </a:xfrm>
          <a:prstGeom prst="rect">
            <a:avLst/>
          </a:prstGeom>
        </p:spPr>
        <p:txBody>
          <a:bodyPr lIns="0" tIns="0" rIns="0" bIns="0" rtlCol="0" anchor="t">
            <a:spAutoFit/>
          </a:bodyPr>
          <a:lstStyle/>
          <a:p>
            <a:pPr algn="l">
              <a:lnSpc>
                <a:spcPts val="5500"/>
              </a:lnSpc>
            </a:pPr>
            <a:r>
              <a:rPr lang="en-US" sz="5000" dirty="0">
                <a:solidFill>
                  <a:srgbClr val="161A1D"/>
                </a:solidFill>
                <a:latin typeface="Heading Now 71-78"/>
                <a:ea typeface="Heading Now 71-78"/>
                <a:cs typeface="Heading Now 71-78"/>
                <a:sym typeface="Heading Now 71-78"/>
              </a:rPr>
              <a:t>Product Affinity Analysis on Genres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1481330" y="-134568"/>
            <a:ext cx="7062450" cy="2629191"/>
            <a:chOff x="0" y="0"/>
            <a:chExt cx="1285587" cy="478595"/>
          </a:xfrm>
        </p:grpSpPr>
        <p:sp>
          <p:nvSpPr>
            <p:cNvPr id="12" name="Freeform 12"/>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3" name="Freeform 13"/>
          <p:cNvSpPr/>
          <p:nvPr/>
        </p:nvSpPr>
        <p:spPr>
          <a:xfrm rot="-5400000">
            <a:off x="17082411" y="8996014"/>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4" name="Group 14"/>
          <p:cNvGrpSpPr/>
          <p:nvPr/>
        </p:nvGrpSpPr>
        <p:grpSpPr>
          <a:xfrm>
            <a:off x="2213726" y="3150683"/>
            <a:ext cx="8296906" cy="6471226"/>
            <a:chOff x="0" y="0"/>
            <a:chExt cx="11062541" cy="8628302"/>
          </a:xfrm>
        </p:grpSpPr>
        <p:sp>
          <p:nvSpPr>
            <p:cNvPr id="15" name="Freeform 15"/>
            <p:cNvSpPr/>
            <p:nvPr/>
          </p:nvSpPr>
          <p:spPr>
            <a:xfrm>
              <a:off x="0" y="0"/>
              <a:ext cx="11062541" cy="8526702"/>
            </a:xfrm>
            <a:custGeom>
              <a:avLst/>
              <a:gdLst/>
              <a:ahLst/>
              <a:cxnLst/>
              <a:rect l="l" t="t" r="r" b="b"/>
              <a:pathLst>
                <a:path w="11062541" h="8526702">
                  <a:moveTo>
                    <a:pt x="0" y="0"/>
                  </a:moveTo>
                  <a:lnTo>
                    <a:pt x="11062541" y="0"/>
                  </a:lnTo>
                  <a:lnTo>
                    <a:pt x="11062541" y="8526702"/>
                  </a:lnTo>
                  <a:lnTo>
                    <a:pt x="0" y="8526702"/>
                  </a:lnTo>
                  <a:close/>
                </a:path>
              </a:pathLst>
            </a:custGeom>
            <a:solidFill>
              <a:srgbClr val="EEEEEE"/>
            </a:solidFill>
          </p:spPr>
        </p:sp>
        <p:sp>
          <p:nvSpPr>
            <p:cNvPr id="16" name="Freeform 16"/>
            <p:cNvSpPr/>
            <p:nvPr/>
          </p:nvSpPr>
          <p:spPr>
            <a:xfrm>
              <a:off x="0" y="0"/>
              <a:ext cx="11062541" cy="8628302"/>
            </a:xfrm>
            <a:custGeom>
              <a:avLst/>
              <a:gdLst/>
              <a:ahLst/>
              <a:cxnLst/>
              <a:rect l="l" t="t" r="r" b="b"/>
              <a:pathLst>
                <a:path w="11062541" h="8628302">
                  <a:moveTo>
                    <a:pt x="0" y="8526702"/>
                  </a:moveTo>
                  <a:lnTo>
                    <a:pt x="11062541" y="8526702"/>
                  </a:lnTo>
                  <a:lnTo>
                    <a:pt x="10935541" y="8628302"/>
                  </a:lnTo>
                  <a:cubicBezTo>
                    <a:pt x="10935541" y="8628302"/>
                    <a:pt x="9944941" y="8552102"/>
                    <a:pt x="9843341" y="8552102"/>
                  </a:cubicBezTo>
                  <a:lnTo>
                    <a:pt x="1219200" y="8552102"/>
                  </a:lnTo>
                  <a:cubicBezTo>
                    <a:pt x="1117600" y="8552102"/>
                    <a:pt x="127000" y="8628302"/>
                    <a:pt x="127000" y="8628302"/>
                  </a:cubicBezTo>
                  <a:lnTo>
                    <a:pt x="0" y="8526702"/>
                  </a:lnTo>
                  <a:lnTo>
                    <a:pt x="0" y="0"/>
                  </a:lnTo>
                  <a:lnTo>
                    <a:pt x="11062541" y="0"/>
                  </a:lnTo>
                  <a:lnTo>
                    <a:pt x="11062541" y="8526702"/>
                  </a:lnTo>
                  <a:lnTo>
                    <a:pt x="12700" y="8526702"/>
                  </a:lnTo>
                  <a:lnTo>
                    <a:pt x="12700" y="8514002"/>
                  </a:lnTo>
                  <a:lnTo>
                    <a:pt x="11049841" y="8514002"/>
                  </a:lnTo>
                  <a:lnTo>
                    <a:pt x="11049841" y="12700"/>
                  </a:lnTo>
                  <a:lnTo>
                    <a:pt x="12700" y="12700"/>
                  </a:lnTo>
                  <a:lnTo>
                    <a:pt x="12700" y="8526702"/>
                  </a:lnTo>
                </a:path>
              </a:pathLst>
            </a:custGeom>
            <a:solidFill>
              <a:srgbClr val="394C60">
                <a:alpha val="784"/>
              </a:srgbClr>
            </a:solidFill>
          </p:spPr>
        </p:sp>
        <p:sp>
          <p:nvSpPr>
            <p:cNvPr id="17" name="TextBox 17"/>
            <p:cNvSpPr txBox="1"/>
            <p:nvPr/>
          </p:nvSpPr>
          <p:spPr>
            <a:xfrm>
              <a:off x="0" y="-47625"/>
              <a:ext cx="11062541" cy="8117127"/>
            </a:xfrm>
            <a:prstGeom prst="rect">
              <a:avLst/>
            </a:prstGeom>
          </p:spPr>
          <p:txBody>
            <a:bodyPr lIns="203200" tIns="203200" rIns="203200" bIns="203200" rtlCol="0" anchor="t"/>
            <a:lstStyle/>
            <a:p>
              <a:pPr marL="539746" lvl="1" indent="-269873" algn="l">
                <a:lnSpc>
                  <a:spcPts val="3499"/>
                </a:lnSpc>
                <a:buFont typeface="Arial"/>
                <a:buChar char="•"/>
              </a:pPr>
              <a:r>
                <a:rPr lang="en-US" sz="2400" dirty="0">
                  <a:solidFill>
                    <a:srgbClr val="000000"/>
                  </a:solidFill>
                  <a:latin typeface="Canva Sans Bold" charset="0"/>
                  <a:ea typeface="Canva Sans"/>
                  <a:cs typeface="Canva Sans"/>
                  <a:sym typeface="Canva Sans"/>
                </a:rPr>
                <a:t>Majority of customers are inactive</a:t>
              </a:r>
            </a:p>
            <a:p>
              <a:pPr marL="539746" lvl="1" indent="-269873" algn="l">
                <a:lnSpc>
                  <a:spcPts val="3499"/>
                </a:lnSpc>
                <a:buFont typeface="Arial"/>
                <a:buChar char="•"/>
              </a:pPr>
              <a:r>
                <a:rPr lang="en-US" sz="2400" dirty="0">
                  <a:solidFill>
                    <a:srgbClr val="000000"/>
                  </a:solidFill>
                  <a:latin typeface="Canva Sans Bold" charset="0"/>
                  <a:ea typeface="Canva Sans"/>
                  <a:cs typeface="Canva Sans"/>
                  <a:sym typeface="Canva Sans"/>
                </a:rPr>
                <a:t>Over 90% of the profiled customers show no recent purchases, indicating high churn risk.</a:t>
              </a:r>
            </a:p>
            <a:p>
              <a:pPr marL="539746" lvl="1" indent="-269873" algn="l">
                <a:lnSpc>
                  <a:spcPts val="3499"/>
                </a:lnSpc>
                <a:buFont typeface="Arial"/>
                <a:buChar char="•"/>
              </a:pPr>
              <a:r>
                <a:rPr lang="en-US" sz="2400" dirty="0">
                  <a:solidFill>
                    <a:srgbClr val="000000"/>
                  </a:solidFill>
                  <a:latin typeface="Canva Sans Bold" charset="0"/>
                  <a:ea typeface="Canva Sans"/>
                  <a:cs typeface="Canva Sans"/>
                  <a:sym typeface="Canva Sans"/>
                </a:rPr>
                <a:t>Low spenders signal weak engagement</a:t>
              </a:r>
            </a:p>
            <a:p>
              <a:pPr marL="539746" lvl="1" indent="-269873" algn="l">
                <a:lnSpc>
                  <a:spcPts val="3499"/>
                </a:lnSpc>
                <a:buFont typeface="Arial"/>
                <a:buChar char="•"/>
              </a:pPr>
              <a:r>
                <a:rPr lang="en-US" sz="2400" dirty="0">
                  <a:solidFill>
                    <a:srgbClr val="000000"/>
                  </a:solidFill>
                  <a:latin typeface="Canva Sans Bold" charset="0"/>
                  <a:ea typeface="Canva Sans"/>
                  <a:cs typeface="Canva Sans"/>
                  <a:sym typeface="Canva Sans"/>
                </a:rPr>
                <a:t>Customers spending under $50 are less likely to convert long-term—ideal for reactivation campaigns.</a:t>
              </a:r>
            </a:p>
            <a:p>
              <a:pPr marL="539746" lvl="1" indent="-269873" algn="l">
                <a:lnSpc>
                  <a:spcPts val="3499"/>
                </a:lnSpc>
                <a:buFont typeface="Arial"/>
                <a:buChar char="•"/>
              </a:pPr>
              <a:r>
                <a:rPr lang="en-US" sz="2400" dirty="0" err="1">
                  <a:solidFill>
                    <a:srgbClr val="000000"/>
                  </a:solidFill>
                  <a:latin typeface="Canva Sans Bold" charset="0"/>
                  <a:ea typeface="Canva Sans"/>
                  <a:cs typeface="Canva Sans"/>
                  <a:sym typeface="Canva Sans"/>
                </a:rPr>
                <a:t>Recency</a:t>
              </a:r>
              <a:r>
                <a:rPr lang="en-US" sz="2400" dirty="0">
                  <a:solidFill>
                    <a:srgbClr val="000000"/>
                  </a:solidFill>
                  <a:latin typeface="Canva Sans Bold" charset="0"/>
                  <a:ea typeface="Canva Sans"/>
                  <a:cs typeface="Canva Sans"/>
                  <a:sym typeface="Canva Sans"/>
                </a:rPr>
                <a:t>-based prioritization enables smart targeting</a:t>
              </a:r>
            </a:p>
            <a:p>
              <a:pPr marL="539746" lvl="1" indent="-269873" algn="l">
                <a:lnSpc>
                  <a:spcPts val="3499"/>
                </a:lnSpc>
                <a:buFont typeface="Arial"/>
                <a:buChar char="•"/>
              </a:pPr>
              <a:r>
                <a:rPr lang="en-US" sz="2400" dirty="0">
                  <a:solidFill>
                    <a:srgbClr val="000000"/>
                  </a:solidFill>
                  <a:latin typeface="Canva Sans Bold" charset="0"/>
                  <a:ea typeface="Canva Sans"/>
                  <a:cs typeface="Canva Sans"/>
                  <a:sym typeface="Canva Sans"/>
                </a:rPr>
                <a:t>Sorting by last purchase date helps focus retention efforts on those most likely to churn soon.</a:t>
              </a:r>
            </a:p>
            <a:p>
              <a:pPr algn="l">
                <a:lnSpc>
                  <a:spcPts val="3499"/>
                </a:lnSpc>
              </a:pPr>
              <a:endParaRPr lang="en-US" sz="2400" dirty="0">
                <a:solidFill>
                  <a:srgbClr val="000000"/>
                </a:solidFill>
                <a:latin typeface="Canva Sans Bold" charset="0"/>
                <a:ea typeface="Canva Sans"/>
                <a:cs typeface="Canva Sans"/>
                <a:sym typeface="Canva Sans"/>
              </a:endParaRPr>
            </a:p>
          </p:txBody>
        </p:sp>
      </p:grpSp>
      <p:sp>
        <p:nvSpPr>
          <p:cNvPr id="18" name="Freeform 18"/>
          <p:cNvSpPr/>
          <p:nvPr/>
        </p:nvSpPr>
        <p:spPr>
          <a:xfrm>
            <a:off x="10590292" y="2650403"/>
            <a:ext cx="7697708" cy="5711202"/>
          </a:xfrm>
          <a:custGeom>
            <a:avLst/>
            <a:gdLst/>
            <a:ahLst/>
            <a:cxnLst/>
            <a:rect l="l" t="t" r="r" b="b"/>
            <a:pathLst>
              <a:path w="7697708" h="5711202">
                <a:moveTo>
                  <a:pt x="0" y="0"/>
                </a:moveTo>
                <a:lnTo>
                  <a:pt x="7697708" y="0"/>
                </a:lnTo>
                <a:lnTo>
                  <a:pt x="7697708" y="5711202"/>
                </a:lnTo>
                <a:lnTo>
                  <a:pt x="0" y="5711202"/>
                </a:lnTo>
                <a:lnTo>
                  <a:pt x="0" y="0"/>
                </a:lnTo>
                <a:close/>
              </a:path>
            </a:pathLst>
          </a:custGeom>
          <a:blipFill>
            <a:blip r:embed="rId9"/>
            <a:stretch>
              <a:fillRect/>
            </a:stretch>
          </a:blipFill>
        </p:spPr>
      </p:sp>
      <p:sp>
        <p:nvSpPr>
          <p:cNvPr id="19" name="TextBox 19"/>
          <p:cNvSpPr txBox="1"/>
          <p:nvPr/>
        </p:nvSpPr>
        <p:spPr>
          <a:xfrm>
            <a:off x="1990094" y="117673"/>
            <a:ext cx="9118164" cy="2225676"/>
          </a:xfrm>
          <a:prstGeom prst="rect">
            <a:avLst/>
          </a:prstGeom>
        </p:spPr>
        <p:txBody>
          <a:bodyPr lIns="0" tIns="0" rIns="0" bIns="0" rtlCol="0" anchor="t">
            <a:spAutoFit/>
          </a:bodyPr>
          <a:lstStyle/>
          <a:p>
            <a:pPr algn="l">
              <a:lnSpc>
                <a:spcPts val="5500"/>
              </a:lnSpc>
            </a:pPr>
            <a:r>
              <a:rPr lang="en-US" sz="5000">
                <a:solidFill>
                  <a:srgbClr val="161A1D"/>
                </a:solidFill>
                <a:latin typeface="Heading Now 71-78"/>
                <a:ea typeface="Heading Now 71-78"/>
                <a:cs typeface="Heading Now 71-78"/>
                <a:sym typeface="Heading Now 71-78"/>
              </a:rPr>
              <a:t>Behavior-Based Risk Segmentation for Churn Prevention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4993726" y="-937649"/>
            <a:ext cx="3574271" cy="3574271"/>
          </a:xfrm>
          <a:custGeom>
            <a:avLst/>
            <a:gdLst/>
            <a:ahLst/>
            <a:cxnLst/>
            <a:rect l="l" t="t" r="r" b="b"/>
            <a:pathLst>
              <a:path w="3574271" h="3574271">
                <a:moveTo>
                  <a:pt x="0" y="0"/>
                </a:moveTo>
                <a:lnTo>
                  <a:pt x="3574272" y="0"/>
                </a:lnTo>
                <a:lnTo>
                  <a:pt x="3574272"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654144" y="6464576"/>
            <a:ext cx="5066691" cy="5066691"/>
          </a:xfrm>
          <a:custGeom>
            <a:avLst/>
            <a:gdLst/>
            <a:ahLst/>
            <a:cxnLst/>
            <a:rect l="l" t="t" r="r" b="b"/>
            <a:pathLst>
              <a:path w="5066691" h="5066691">
                <a:moveTo>
                  <a:pt x="0" y="0"/>
                </a:moveTo>
                <a:lnTo>
                  <a:pt x="5066691" y="0"/>
                </a:lnTo>
                <a:lnTo>
                  <a:pt x="5066691"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0" y="-809672"/>
            <a:ext cx="10622069" cy="4199660"/>
            <a:chOff x="0" y="0"/>
            <a:chExt cx="2797582" cy="1106083"/>
          </a:xfrm>
        </p:grpSpPr>
        <p:sp>
          <p:nvSpPr>
            <p:cNvPr id="5" name="Freeform 5"/>
            <p:cNvSpPr/>
            <p:nvPr/>
          </p:nvSpPr>
          <p:spPr>
            <a:xfrm>
              <a:off x="0" y="0"/>
              <a:ext cx="2797582" cy="1106083"/>
            </a:xfrm>
            <a:custGeom>
              <a:avLst/>
              <a:gdLst/>
              <a:ahLst/>
              <a:cxnLst/>
              <a:rect l="l" t="t" r="r" b="b"/>
              <a:pathLst>
                <a:path w="2797582" h="1106083">
                  <a:moveTo>
                    <a:pt x="0" y="0"/>
                  </a:moveTo>
                  <a:lnTo>
                    <a:pt x="2797582" y="0"/>
                  </a:lnTo>
                  <a:lnTo>
                    <a:pt x="2797582" y="1106083"/>
                  </a:lnTo>
                  <a:lnTo>
                    <a:pt x="0" y="1106083"/>
                  </a:lnTo>
                  <a:close/>
                </a:path>
              </a:pathLst>
            </a:custGeom>
            <a:solidFill>
              <a:srgbClr val="A4A6A5"/>
            </a:solidFill>
          </p:spPr>
        </p:sp>
        <p:sp>
          <p:nvSpPr>
            <p:cNvPr id="6" name="TextBox 6"/>
            <p:cNvSpPr txBox="1"/>
            <p:nvPr/>
          </p:nvSpPr>
          <p:spPr>
            <a:xfrm>
              <a:off x="0" y="-38100"/>
              <a:ext cx="2797582" cy="114418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652062" y="4872935"/>
            <a:ext cx="3723924" cy="1991215"/>
            <a:chOff x="0" y="0"/>
            <a:chExt cx="980787" cy="524435"/>
          </a:xfrm>
        </p:grpSpPr>
        <p:sp>
          <p:nvSpPr>
            <p:cNvPr id="8" name="Freeform 8"/>
            <p:cNvSpPr/>
            <p:nvPr/>
          </p:nvSpPr>
          <p:spPr>
            <a:xfrm>
              <a:off x="0" y="0"/>
              <a:ext cx="980787" cy="524435"/>
            </a:xfrm>
            <a:custGeom>
              <a:avLst/>
              <a:gdLst/>
              <a:ahLst/>
              <a:cxnLst/>
              <a:rect l="l" t="t" r="r" b="b"/>
              <a:pathLst>
                <a:path w="980787" h="524435">
                  <a:moveTo>
                    <a:pt x="0" y="0"/>
                  </a:moveTo>
                  <a:lnTo>
                    <a:pt x="980787" y="0"/>
                  </a:lnTo>
                  <a:lnTo>
                    <a:pt x="980787" y="524435"/>
                  </a:lnTo>
                  <a:lnTo>
                    <a:pt x="0" y="524435"/>
                  </a:lnTo>
                  <a:close/>
                </a:path>
              </a:pathLst>
            </a:custGeom>
            <a:gradFill rotWithShape="1">
              <a:gsLst>
                <a:gs pos="0">
                  <a:srgbClr val="232424">
                    <a:alpha val="100000"/>
                  </a:srgbClr>
                </a:gs>
                <a:gs pos="100000">
                  <a:srgbClr val="717171">
                    <a:alpha val="100000"/>
                  </a:srgbClr>
                </a:gs>
              </a:gsLst>
              <a:lin ang="5400000"/>
            </a:gradFill>
          </p:spPr>
        </p:sp>
        <p:sp>
          <p:nvSpPr>
            <p:cNvPr id="9" name="TextBox 9"/>
            <p:cNvSpPr txBox="1"/>
            <p:nvPr/>
          </p:nvSpPr>
          <p:spPr>
            <a:xfrm>
              <a:off x="0" y="-38100"/>
              <a:ext cx="980787" cy="56253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5311035" y="9258300"/>
            <a:ext cx="1481830" cy="524571"/>
          </a:xfrm>
          <a:custGeom>
            <a:avLst/>
            <a:gdLst/>
            <a:ahLst/>
            <a:cxnLst/>
            <a:rect l="l" t="t" r="r" b="b"/>
            <a:pathLst>
              <a:path w="1481830" h="524571">
                <a:moveTo>
                  <a:pt x="0" y="0"/>
                </a:moveTo>
                <a:lnTo>
                  <a:pt x="1481830" y="0"/>
                </a:lnTo>
                <a:lnTo>
                  <a:pt x="1481830" y="524571"/>
                </a:lnTo>
                <a:lnTo>
                  <a:pt x="0" y="524571"/>
                </a:lnTo>
                <a:lnTo>
                  <a:pt x="0" y="0"/>
                </a:lnTo>
                <a:close/>
              </a:path>
            </a:pathLst>
          </a:custGeom>
          <a:blipFill>
            <a:blip r:embed="rId4">
              <a:extLst>
                <a:ext uri="{96DAC541-7B7A-43D3-8B79-37D633B846F1}">
                  <asvg:svgBlip xmlns:asvg="http://schemas.microsoft.com/office/drawing/2016/SVG/main" xmlns="" r:embed="rId5"/>
                </a:ext>
              </a:extLst>
            </a:blip>
            <a:stretch>
              <a:fillRect t="-127827" r="-47370"/>
            </a:stretch>
          </a:blipFill>
        </p:spPr>
      </p:sp>
      <p:sp>
        <p:nvSpPr>
          <p:cNvPr id="11" name="Freeform 11"/>
          <p:cNvSpPr/>
          <p:nvPr/>
        </p:nvSpPr>
        <p:spPr>
          <a:xfrm rot="-5400000">
            <a:off x="16780671" y="2745186"/>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4">
              <a:extLst>
                <a:ext uri="{96DAC541-7B7A-43D3-8B79-37D633B846F1}">
                  <asvg:svgBlip xmlns:asvg="http://schemas.microsoft.com/office/drawing/2016/SVG/main" xmlns="" r:embed="rId5"/>
                </a:ext>
              </a:extLst>
            </a:blip>
            <a:stretch>
              <a:fillRect t="-127827" r="-47370"/>
            </a:stretch>
          </a:blipFill>
        </p:spPr>
      </p:sp>
      <p:grpSp>
        <p:nvGrpSpPr>
          <p:cNvPr id="12" name="Group 12"/>
          <p:cNvGrpSpPr/>
          <p:nvPr/>
        </p:nvGrpSpPr>
        <p:grpSpPr>
          <a:xfrm>
            <a:off x="323007" y="4174938"/>
            <a:ext cx="12939717" cy="5607933"/>
            <a:chOff x="0" y="0"/>
            <a:chExt cx="17252955" cy="7477244"/>
          </a:xfrm>
        </p:grpSpPr>
        <p:sp>
          <p:nvSpPr>
            <p:cNvPr id="13" name="Freeform 13"/>
            <p:cNvSpPr/>
            <p:nvPr/>
          </p:nvSpPr>
          <p:spPr>
            <a:xfrm>
              <a:off x="0" y="0"/>
              <a:ext cx="17252956" cy="7375644"/>
            </a:xfrm>
            <a:custGeom>
              <a:avLst/>
              <a:gdLst/>
              <a:ahLst/>
              <a:cxnLst/>
              <a:rect l="l" t="t" r="r" b="b"/>
              <a:pathLst>
                <a:path w="17252956" h="7375644">
                  <a:moveTo>
                    <a:pt x="0" y="0"/>
                  </a:moveTo>
                  <a:lnTo>
                    <a:pt x="17252956" y="0"/>
                  </a:lnTo>
                  <a:lnTo>
                    <a:pt x="17252956" y="7375644"/>
                  </a:lnTo>
                  <a:lnTo>
                    <a:pt x="0" y="7375644"/>
                  </a:lnTo>
                  <a:close/>
                </a:path>
              </a:pathLst>
            </a:custGeom>
            <a:solidFill>
              <a:srgbClr val="EEEEEE"/>
            </a:solidFill>
          </p:spPr>
        </p:sp>
        <p:sp>
          <p:nvSpPr>
            <p:cNvPr id="14" name="Freeform 14"/>
            <p:cNvSpPr/>
            <p:nvPr/>
          </p:nvSpPr>
          <p:spPr>
            <a:xfrm>
              <a:off x="0" y="0"/>
              <a:ext cx="17252956" cy="7477244"/>
            </a:xfrm>
            <a:custGeom>
              <a:avLst/>
              <a:gdLst/>
              <a:ahLst/>
              <a:cxnLst/>
              <a:rect l="l" t="t" r="r" b="b"/>
              <a:pathLst>
                <a:path w="17252956" h="7477244">
                  <a:moveTo>
                    <a:pt x="0" y="7375644"/>
                  </a:moveTo>
                  <a:lnTo>
                    <a:pt x="17252956" y="7375644"/>
                  </a:lnTo>
                  <a:lnTo>
                    <a:pt x="17125956" y="7477244"/>
                  </a:lnTo>
                  <a:cubicBezTo>
                    <a:pt x="17125956" y="7477244"/>
                    <a:pt x="16135356" y="7401044"/>
                    <a:pt x="16033756" y="7401044"/>
                  </a:cubicBezTo>
                  <a:lnTo>
                    <a:pt x="1219200" y="7401044"/>
                  </a:lnTo>
                  <a:cubicBezTo>
                    <a:pt x="1117600" y="7401044"/>
                    <a:pt x="127000" y="7477244"/>
                    <a:pt x="127000" y="7477244"/>
                  </a:cubicBezTo>
                  <a:lnTo>
                    <a:pt x="0" y="7375644"/>
                  </a:lnTo>
                  <a:lnTo>
                    <a:pt x="0" y="0"/>
                  </a:lnTo>
                  <a:lnTo>
                    <a:pt x="17252956" y="0"/>
                  </a:lnTo>
                  <a:lnTo>
                    <a:pt x="17252956" y="7375644"/>
                  </a:lnTo>
                  <a:lnTo>
                    <a:pt x="12700" y="7375644"/>
                  </a:lnTo>
                  <a:lnTo>
                    <a:pt x="12700" y="7362944"/>
                  </a:lnTo>
                  <a:lnTo>
                    <a:pt x="17240256" y="7362944"/>
                  </a:lnTo>
                  <a:lnTo>
                    <a:pt x="17240256" y="12700"/>
                  </a:lnTo>
                  <a:lnTo>
                    <a:pt x="12700" y="12700"/>
                  </a:lnTo>
                  <a:lnTo>
                    <a:pt x="12700" y="7375644"/>
                  </a:lnTo>
                </a:path>
              </a:pathLst>
            </a:custGeom>
            <a:solidFill>
              <a:srgbClr val="394C60">
                <a:alpha val="784"/>
              </a:srgbClr>
            </a:solidFill>
          </p:spPr>
        </p:sp>
        <p:sp>
          <p:nvSpPr>
            <p:cNvPr id="15" name="TextBox 15"/>
            <p:cNvSpPr txBox="1"/>
            <p:nvPr/>
          </p:nvSpPr>
          <p:spPr>
            <a:xfrm>
              <a:off x="0" y="-95250"/>
              <a:ext cx="17252955" cy="7013694"/>
            </a:xfrm>
            <a:prstGeom prst="rect">
              <a:avLst/>
            </a:prstGeom>
          </p:spPr>
          <p:txBody>
            <a:bodyPr lIns="203200" tIns="203200" rIns="203200" bIns="203200" rtlCol="0" anchor="t"/>
            <a:lstStyle/>
            <a:p>
              <a:pPr marL="1079483" lvl="1" indent="-539741" algn="l">
                <a:lnSpc>
                  <a:spcPts val="6999"/>
                </a:lnSpc>
                <a:buAutoNum type="arabicPeriod"/>
              </a:pPr>
              <a:r>
                <a:rPr lang="en-US" sz="2400" dirty="0">
                  <a:solidFill>
                    <a:srgbClr val="000000"/>
                  </a:solidFill>
                  <a:latin typeface="Canva Sans Bold" charset="0"/>
                  <a:ea typeface="Canva Sans"/>
                  <a:cs typeface="Canva Sans"/>
                  <a:sym typeface="Canva Sans"/>
                </a:rPr>
                <a:t>Introduction</a:t>
              </a:r>
            </a:p>
            <a:p>
              <a:pPr marL="1079483" lvl="1" indent="-539741" algn="l">
                <a:lnSpc>
                  <a:spcPts val="6999"/>
                </a:lnSpc>
                <a:buAutoNum type="arabicPeriod"/>
              </a:pPr>
              <a:r>
                <a:rPr lang="en-US" sz="2400" dirty="0">
                  <a:solidFill>
                    <a:srgbClr val="000000"/>
                  </a:solidFill>
                  <a:latin typeface="Canva Sans Bold" charset="0"/>
                  <a:ea typeface="Canva Sans"/>
                  <a:cs typeface="Canva Sans"/>
                  <a:sym typeface="Canva Sans"/>
                </a:rPr>
                <a:t>Problem Statement</a:t>
              </a:r>
            </a:p>
            <a:p>
              <a:pPr marL="1079483" lvl="1" indent="-539741" algn="l">
                <a:lnSpc>
                  <a:spcPts val="6999"/>
                </a:lnSpc>
                <a:buAutoNum type="arabicPeriod"/>
              </a:pPr>
              <a:r>
                <a:rPr lang="en-US" sz="2400" dirty="0">
                  <a:solidFill>
                    <a:srgbClr val="000000"/>
                  </a:solidFill>
                  <a:latin typeface="Canva Sans Bold" charset="0"/>
                  <a:ea typeface="Canva Sans"/>
                  <a:cs typeface="Canva Sans"/>
                  <a:sym typeface="Canva Sans"/>
                </a:rPr>
                <a:t>Data Description</a:t>
              </a:r>
            </a:p>
            <a:p>
              <a:pPr marL="1079483" lvl="1" indent="-539741" algn="l">
                <a:lnSpc>
                  <a:spcPts val="6999"/>
                </a:lnSpc>
                <a:buAutoNum type="arabicPeriod"/>
              </a:pPr>
              <a:r>
                <a:rPr lang="en-US" sz="2400" dirty="0">
                  <a:solidFill>
                    <a:srgbClr val="000000"/>
                  </a:solidFill>
                  <a:latin typeface="Canva Sans Bold" charset="0"/>
                  <a:ea typeface="Canva Sans"/>
                  <a:cs typeface="Canva Sans"/>
                  <a:sym typeface="Canva Sans"/>
                </a:rPr>
                <a:t>Key Metrics and Visualization</a:t>
              </a:r>
            </a:p>
            <a:p>
              <a:pPr marL="1079483" lvl="1" indent="-539741" algn="l">
                <a:lnSpc>
                  <a:spcPts val="6999"/>
                </a:lnSpc>
                <a:buAutoNum type="arabicPeriod"/>
              </a:pPr>
              <a:r>
                <a:rPr lang="en-US" sz="2400" dirty="0">
                  <a:solidFill>
                    <a:srgbClr val="000000"/>
                  </a:solidFill>
                  <a:latin typeface="Canva Sans Bold" charset="0"/>
                  <a:ea typeface="Canva Sans"/>
                  <a:cs typeface="Canva Sans"/>
                  <a:sym typeface="Canva Sans"/>
                </a:rPr>
                <a:t>Conclusion</a:t>
              </a:r>
            </a:p>
          </p:txBody>
        </p:sp>
      </p:grpSp>
      <p:sp>
        <p:nvSpPr>
          <p:cNvPr id="16" name="TextBox 16"/>
          <p:cNvSpPr txBox="1"/>
          <p:nvPr/>
        </p:nvSpPr>
        <p:spPr>
          <a:xfrm>
            <a:off x="1305222" y="990600"/>
            <a:ext cx="6974624" cy="1068070"/>
          </a:xfrm>
          <a:prstGeom prst="rect">
            <a:avLst/>
          </a:prstGeom>
        </p:spPr>
        <p:txBody>
          <a:bodyPr lIns="0" tIns="0" rIns="0" bIns="0" rtlCol="0" anchor="t">
            <a:spAutoFit/>
          </a:bodyPr>
          <a:lstStyle/>
          <a:p>
            <a:pPr algn="l">
              <a:lnSpc>
                <a:spcPts val="6800"/>
              </a:lnSpc>
            </a:pPr>
            <a:r>
              <a:rPr lang="en-US" sz="6800" spc="-374" dirty="0">
                <a:solidFill>
                  <a:srgbClr val="161A1D"/>
                </a:solidFill>
                <a:latin typeface="Heading Now 71-78"/>
                <a:ea typeface="Heading Now 71-78"/>
                <a:cs typeface="Heading Now 71-78"/>
                <a:sym typeface="Heading Now 71-78"/>
              </a:rPr>
              <a:t>       Agenda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1481330" y="-134568"/>
            <a:ext cx="7062450" cy="1666220"/>
            <a:chOff x="0" y="0"/>
            <a:chExt cx="1285587" cy="303304"/>
          </a:xfrm>
        </p:grpSpPr>
        <p:sp>
          <p:nvSpPr>
            <p:cNvPr id="12" name="Freeform 12"/>
            <p:cNvSpPr/>
            <p:nvPr/>
          </p:nvSpPr>
          <p:spPr>
            <a:xfrm>
              <a:off x="0" y="0"/>
              <a:ext cx="1285587" cy="303304"/>
            </a:xfrm>
            <a:custGeom>
              <a:avLst/>
              <a:gdLst/>
              <a:ahLst/>
              <a:cxnLst/>
              <a:rect l="l" t="t" r="r" b="b"/>
              <a:pathLst>
                <a:path w="1285587" h="303304">
                  <a:moveTo>
                    <a:pt x="0" y="0"/>
                  </a:moveTo>
                  <a:lnTo>
                    <a:pt x="1285587" y="0"/>
                  </a:lnTo>
                  <a:lnTo>
                    <a:pt x="1285587" y="303304"/>
                  </a:lnTo>
                  <a:lnTo>
                    <a:pt x="0" y="303304"/>
                  </a:lnTo>
                  <a:close/>
                </a:path>
              </a:pathLst>
            </a:custGeom>
            <a:blipFill>
              <a:blip r:embed="rId6">
                <a:alphaModFix amt="17000"/>
              </a:blip>
              <a:stretch>
                <a:fillRect t="-91286" b="-91286"/>
              </a:stretch>
            </a:blipFill>
          </p:spPr>
        </p:sp>
      </p:grpSp>
      <p:sp>
        <p:nvSpPr>
          <p:cNvPr id="13" name="Freeform 13"/>
          <p:cNvSpPr/>
          <p:nvPr/>
        </p:nvSpPr>
        <p:spPr>
          <a:xfrm rot="-5400000">
            <a:off x="16780671" y="8996014"/>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4" name="Group 14"/>
          <p:cNvGrpSpPr/>
          <p:nvPr/>
        </p:nvGrpSpPr>
        <p:grpSpPr>
          <a:xfrm>
            <a:off x="1990094" y="2522253"/>
            <a:ext cx="7554336" cy="6985601"/>
            <a:chOff x="0" y="0"/>
            <a:chExt cx="11824684" cy="10934453"/>
          </a:xfrm>
        </p:grpSpPr>
        <p:sp>
          <p:nvSpPr>
            <p:cNvPr id="15" name="Freeform 15"/>
            <p:cNvSpPr/>
            <p:nvPr/>
          </p:nvSpPr>
          <p:spPr>
            <a:xfrm>
              <a:off x="0" y="0"/>
              <a:ext cx="11824684" cy="10832853"/>
            </a:xfrm>
            <a:custGeom>
              <a:avLst/>
              <a:gdLst/>
              <a:ahLst/>
              <a:cxnLst/>
              <a:rect l="l" t="t" r="r" b="b"/>
              <a:pathLst>
                <a:path w="11824684" h="10832853">
                  <a:moveTo>
                    <a:pt x="0" y="0"/>
                  </a:moveTo>
                  <a:lnTo>
                    <a:pt x="11824684" y="0"/>
                  </a:lnTo>
                  <a:lnTo>
                    <a:pt x="11824684" y="10832853"/>
                  </a:lnTo>
                  <a:lnTo>
                    <a:pt x="0" y="10832853"/>
                  </a:lnTo>
                  <a:close/>
                </a:path>
              </a:pathLst>
            </a:custGeom>
            <a:solidFill>
              <a:srgbClr val="EEEEEE"/>
            </a:solidFill>
          </p:spPr>
        </p:sp>
        <p:sp>
          <p:nvSpPr>
            <p:cNvPr id="16" name="Freeform 16"/>
            <p:cNvSpPr/>
            <p:nvPr/>
          </p:nvSpPr>
          <p:spPr>
            <a:xfrm>
              <a:off x="0" y="0"/>
              <a:ext cx="11824684" cy="10934453"/>
            </a:xfrm>
            <a:custGeom>
              <a:avLst/>
              <a:gdLst/>
              <a:ahLst/>
              <a:cxnLst/>
              <a:rect l="l" t="t" r="r" b="b"/>
              <a:pathLst>
                <a:path w="11824684" h="10934453">
                  <a:moveTo>
                    <a:pt x="0" y="10832853"/>
                  </a:moveTo>
                  <a:lnTo>
                    <a:pt x="11824684" y="10832853"/>
                  </a:lnTo>
                  <a:lnTo>
                    <a:pt x="11697684" y="10934453"/>
                  </a:lnTo>
                  <a:cubicBezTo>
                    <a:pt x="11697684" y="10934453"/>
                    <a:pt x="10707084" y="10858253"/>
                    <a:pt x="10605484" y="10858253"/>
                  </a:cubicBezTo>
                  <a:lnTo>
                    <a:pt x="1219200" y="10858253"/>
                  </a:lnTo>
                  <a:cubicBezTo>
                    <a:pt x="1117600" y="10858253"/>
                    <a:pt x="127000" y="10934453"/>
                    <a:pt x="127000" y="10934453"/>
                  </a:cubicBezTo>
                  <a:lnTo>
                    <a:pt x="0" y="10832853"/>
                  </a:lnTo>
                  <a:lnTo>
                    <a:pt x="0" y="0"/>
                  </a:lnTo>
                  <a:lnTo>
                    <a:pt x="11824684" y="0"/>
                  </a:lnTo>
                  <a:lnTo>
                    <a:pt x="11824684" y="10832853"/>
                  </a:lnTo>
                  <a:lnTo>
                    <a:pt x="12700" y="10832853"/>
                  </a:lnTo>
                  <a:lnTo>
                    <a:pt x="12700" y="10820153"/>
                  </a:lnTo>
                  <a:lnTo>
                    <a:pt x="11811984" y="10820153"/>
                  </a:lnTo>
                  <a:lnTo>
                    <a:pt x="11811984" y="12700"/>
                  </a:lnTo>
                  <a:lnTo>
                    <a:pt x="12700" y="12700"/>
                  </a:lnTo>
                  <a:lnTo>
                    <a:pt x="12700" y="10832853"/>
                  </a:lnTo>
                </a:path>
              </a:pathLst>
            </a:custGeom>
            <a:solidFill>
              <a:srgbClr val="394C60">
                <a:alpha val="784"/>
              </a:srgbClr>
            </a:solidFill>
          </p:spPr>
        </p:sp>
        <p:sp>
          <p:nvSpPr>
            <p:cNvPr id="17" name="TextBox 17"/>
            <p:cNvSpPr txBox="1"/>
            <p:nvPr/>
          </p:nvSpPr>
          <p:spPr>
            <a:xfrm>
              <a:off x="0" y="-47625"/>
              <a:ext cx="11824684" cy="10423278"/>
            </a:xfrm>
            <a:prstGeom prst="rect">
              <a:avLst/>
            </a:prstGeom>
          </p:spPr>
          <p:txBody>
            <a:bodyPr lIns="173089" tIns="173089" rIns="173089" bIns="173089" rtlCol="0" anchor="t"/>
            <a:lstStyle/>
            <a:p>
              <a:pPr algn="l">
                <a:lnSpc>
                  <a:spcPts val="3302"/>
                </a:lnSpc>
              </a:pPr>
              <a:r>
                <a:rPr lang="en-US" sz="2400" dirty="0">
                  <a:solidFill>
                    <a:srgbClr val="000000"/>
                  </a:solidFill>
                  <a:latin typeface="Canva Sans Bold" charset="0"/>
                  <a:ea typeface="Canva Sans"/>
                  <a:cs typeface="Canva Sans"/>
                  <a:sym typeface="Canva Sans"/>
                </a:rPr>
                <a:t>Customers with 3+ years and 10+ purchases consistently show higher lifetime value—ideal for loyalty programs and premium targeting.</a:t>
              </a:r>
            </a:p>
            <a:p>
              <a:pPr algn="l">
                <a:lnSpc>
                  <a:spcPts val="3302"/>
                </a:lnSpc>
              </a:pPr>
              <a:endParaRPr lang="en-US" sz="2400" dirty="0">
                <a:solidFill>
                  <a:srgbClr val="000000"/>
                </a:solidFill>
                <a:latin typeface="Canva Sans Bold" charset="0"/>
                <a:ea typeface="Canva Sans"/>
                <a:cs typeface="Canva Sans"/>
                <a:sym typeface="Canva Sans"/>
              </a:endParaRPr>
            </a:p>
            <a:p>
              <a:pPr algn="l">
                <a:lnSpc>
                  <a:spcPts val="3302"/>
                </a:lnSpc>
              </a:pPr>
              <a:r>
                <a:rPr lang="en-US" sz="2400" dirty="0">
                  <a:solidFill>
                    <a:srgbClr val="000000"/>
                  </a:solidFill>
                  <a:latin typeface="Canva Sans Bold" charset="0"/>
                  <a:ea typeface="Canva Sans"/>
                  <a:cs typeface="Canva Sans"/>
                  <a:sym typeface="Canva Sans"/>
                </a:rPr>
                <a:t>Declining frequency before last purchase is a common pattern among churned customers—use this as an early warning for retention.</a:t>
              </a:r>
            </a:p>
            <a:p>
              <a:pPr algn="l">
                <a:lnSpc>
                  <a:spcPts val="3302"/>
                </a:lnSpc>
              </a:pPr>
              <a:endParaRPr lang="en-US" sz="2400" dirty="0">
                <a:solidFill>
                  <a:srgbClr val="000000"/>
                </a:solidFill>
                <a:latin typeface="Canva Sans Bold" charset="0"/>
                <a:ea typeface="Canva Sans"/>
                <a:cs typeface="Canva Sans"/>
                <a:sym typeface="Canva Sans"/>
              </a:endParaRPr>
            </a:p>
            <a:p>
              <a:pPr algn="l">
                <a:lnSpc>
                  <a:spcPts val="3302"/>
                </a:lnSpc>
              </a:pPr>
              <a:r>
                <a:rPr lang="en-US" sz="2400" dirty="0">
                  <a:solidFill>
                    <a:srgbClr val="000000"/>
                  </a:solidFill>
                  <a:latin typeface="Canva Sans Bold" charset="0"/>
                  <a:ea typeface="Canva Sans"/>
                  <a:cs typeface="Canva Sans"/>
                  <a:sym typeface="Canva Sans"/>
                </a:rPr>
                <a:t>Predicting CLV helps prioritize high-value customers and personalize offers for low-engagement segments—maximizing ROI.</a:t>
              </a:r>
            </a:p>
            <a:p>
              <a:pPr algn="l">
                <a:lnSpc>
                  <a:spcPts val="2742"/>
                </a:lnSpc>
              </a:pPr>
              <a:endParaRPr lang="en-US" sz="2359" dirty="0">
                <a:solidFill>
                  <a:srgbClr val="000000"/>
                </a:solidFill>
                <a:latin typeface="Canva Sans"/>
                <a:ea typeface="Canva Sans"/>
                <a:cs typeface="Canva Sans"/>
                <a:sym typeface="Canva Sans"/>
              </a:endParaRPr>
            </a:p>
            <a:p>
              <a:pPr algn="l">
                <a:lnSpc>
                  <a:spcPts val="2742"/>
                </a:lnSpc>
              </a:pPr>
              <a:endParaRPr lang="en-US" sz="2359" dirty="0">
                <a:solidFill>
                  <a:srgbClr val="000000"/>
                </a:solidFill>
                <a:latin typeface="Canva Sans"/>
                <a:ea typeface="Canva Sans"/>
                <a:cs typeface="Canva Sans"/>
                <a:sym typeface="Canva Sans"/>
              </a:endParaRPr>
            </a:p>
            <a:p>
              <a:pPr algn="l">
                <a:lnSpc>
                  <a:spcPts val="2742"/>
                </a:lnSpc>
              </a:pPr>
              <a:endParaRPr lang="en-US" sz="2359" dirty="0">
                <a:solidFill>
                  <a:srgbClr val="000000"/>
                </a:solidFill>
                <a:latin typeface="Canva Sans"/>
                <a:ea typeface="Canva Sans"/>
                <a:cs typeface="Canva Sans"/>
                <a:sym typeface="Canva Sans"/>
              </a:endParaRPr>
            </a:p>
            <a:p>
              <a:pPr algn="l">
                <a:lnSpc>
                  <a:spcPts val="2742"/>
                </a:lnSpc>
              </a:pPr>
              <a:r>
                <a:rPr lang="en-US" sz="1959" dirty="0">
                  <a:solidFill>
                    <a:srgbClr val="000000"/>
                  </a:solidFill>
                  <a:latin typeface="Canva Sans"/>
                  <a:ea typeface="Canva Sans"/>
                  <a:cs typeface="Canva Sans"/>
                  <a:sym typeface="Canva Sans"/>
                </a:rPr>
                <a:t>this is sample data ------&gt;</a:t>
              </a:r>
            </a:p>
            <a:p>
              <a:pPr algn="l">
                <a:lnSpc>
                  <a:spcPts val="2742"/>
                </a:lnSpc>
              </a:pPr>
              <a:endParaRPr lang="en-US" sz="1959" dirty="0">
                <a:solidFill>
                  <a:srgbClr val="000000"/>
                </a:solidFill>
                <a:latin typeface="Canva Sans"/>
                <a:ea typeface="Canva Sans"/>
                <a:cs typeface="Canva Sans"/>
                <a:sym typeface="Canva Sans"/>
              </a:endParaRPr>
            </a:p>
          </p:txBody>
        </p:sp>
      </p:grpSp>
      <p:sp>
        <p:nvSpPr>
          <p:cNvPr id="18" name="Freeform 18"/>
          <p:cNvSpPr/>
          <p:nvPr/>
        </p:nvSpPr>
        <p:spPr>
          <a:xfrm>
            <a:off x="9544430" y="1751763"/>
            <a:ext cx="8743570" cy="5825403"/>
          </a:xfrm>
          <a:custGeom>
            <a:avLst/>
            <a:gdLst/>
            <a:ahLst/>
            <a:cxnLst/>
            <a:rect l="l" t="t" r="r" b="b"/>
            <a:pathLst>
              <a:path w="8743570" h="5825403">
                <a:moveTo>
                  <a:pt x="0" y="0"/>
                </a:moveTo>
                <a:lnTo>
                  <a:pt x="8743570" y="0"/>
                </a:lnTo>
                <a:lnTo>
                  <a:pt x="8743570" y="5825403"/>
                </a:lnTo>
                <a:lnTo>
                  <a:pt x="0" y="5825403"/>
                </a:lnTo>
                <a:lnTo>
                  <a:pt x="0" y="0"/>
                </a:lnTo>
                <a:close/>
              </a:path>
            </a:pathLst>
          </a:custGeom>
          <a:blipFill>
            <a:blip r:embed="rId9"/>
            <a:stretch>
              <a:fillRect/>
            </a:stretch>
          </a:blipFill>
        </p:spPr>
      </p:sp>
      <p:sp>
        <p:nvSpPr>
          <p:cNvPr id="19" name="Freeform 19"/>
          <p:cNvSpPr/>
          <p:nvPr/>
        </p:nvSpPr>
        <p:spPr>
          <a:xfrm>
            <a:off x="6536911" y="7796241"/>
            <a:ext cx="10519947" cy="2213763"/>
          </a:xfrm>
          <a:custGeom>
            <a:avLst/>
            <a:gdLst/>
            <a:ahLst/>
            <a:cxnLst/>
            <a:rect l="l" t="t" r="r" b="b"/>
            <a:pathLst>
              <a:path w="10519947" h="2213763">
                <a:moveTo>
                  <a:pt x="0" y="0"/>
                </a:moveTo>
                <a:lnTo>
                  <a:pt x="10519947" y="0"/>
                </a:lnTo>
                <a:lnTo>
                  <a:pt x="10519947" y="2213763"/>
                </a:lnTo>
                <a:lnTo>
                  <a:pt x="0" y="2213763"/>
                </a:lnTo>
                <a:lnTo>
                  <a:pt x="0" y="0"/>
                </a:lnTo>
                <a:close/>
              </a:path>
            </a:pathLst>
          </a:custGeom>
          <a:blipFill>
            <a:blip r:embed="rId10"/>
            <a:stretch>
              <a:fillRect/>
            </a:stretch>
          </a:blipFill>
        </p:spPr>
      </p:sp>
      <p:sp>
        <p:nvSpPr>
          <p:cNvPr id="20" name="TextBox 20"/>
          <p:cNvSpPr txBox="1"/>
          <p:nvPr/>
        </p:nvSpPr>
        <p:spPr>
          <a:xfrm>
            <a:off x="1990094" y="160701"/>
            <a:ext cx="9491236" cy="835026"/>
          </a:xfrm>
          <a:prstGeom prst="rect">
            <a:avLst/>
          </a:prstGeom>
        </p:spPr>
        <p:txBody>
          <a:bodyPr lIns="0" tIns="0" rIns="0" bIns="0" rtlCol="0" anchor="t">
            <a:spAutoFit/>
          </a:bodyPr>
          <a:lstStyle/>
          <a:p>
            <a:pPr algn="l">
              <a:lnSpc>
                <a:spcPts val="5500"/>
              </a:lnSpc>
            </a:pPr>
            <a:r>
              <a:rPr lang="en-US" sz="5000" dirty="0">
                <a:solidFill>
                  <a:srgbClr val="161A1D"/>
                </a:solidFill>
                <a:latin typeface="Heading Now 71-78"/>
                <a:ea typeface="Heading Now 71-78"/>
                <a:cs typeface="Heading Now 71-78"/>
                <a:sym typeface="Heading Now 71-78"/>
              </a:rPr>
              <a:t>Customer Lifetime Value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6317215" y="3651"/>
            <a:ext cx="3574271" cy="3574271"/>
          </a:xfrm>
          <a:custGeom>
            <a:avLst/>
            <a:gdLst/>
            <a:ahLst/>
            <a:cxnLst/>
            <a:rect l="l" t="t" r="r" b="b"/>
            <a:pathLst>
              <a:path w="3574271" h="3574271">
                <a:moveTo>
                  <a:pt x="0" y="0"/>
                </a:moveTo>
                <a:lnTo>
                  <a:pt x="3574272" y="0"/>
                </a:lnTo>
                <a:lnTo>
                  <a:pt x="3574272"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89590" y="5426807"/>
            <a:ext cx="5066691" cy="5066691"/>
          </a:xfrm>
          <a:custGeom>
            <a:avLst/>
            <a:gdLst/>
            <a:ahLst/>
            <a:cxnLst/>
            <a:rect l="l" t="t" r="r" b="b"/>
            <a:pathLst>
              <a:path w="5066691" h="5066691">
                <a:moveTo>
                  <a:pt x="0" y="0"/>
                </a:moveTo>
                <a:lnTo>
                  <a:pt x="5066690" y="0"/>
                </a:lnTo>
                <a:lnTo>
                  <a:pt x="5066690"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13835256" y="3727521"/>
            <a:ext cx="4708524" cy="6765977"/>
            <a:chOff x="0" y="0"/>
            <a:chExt cx="857099" cy="1231620"/>
          </a:xfrm>
        </p:grpSpPr>
        <p:sp>
          <p:nvSpPr>
            <p:cNvPr id="5" name="Freeform 5"/>
            <p:cNvSpPr/>
            <p:nvPr/>
          </p:nvSpPr>
          <p:spPr>
            <a:xfrm>
              <a:off x="0" y="0"/>
              <a:ext cx="857099" cy="1231620"/>
            </a:xfrm>
            <a:custGeom>
              <a:avLst/>
              <a:gdLst/>
              <a:ahLst/>
              <a:cxnLst/>
              <a:rect l="l" t="t" r="r" b="b"/>
              <a:pathLst>
                <a:path w="857099" h="1231620">
                  <a:moveTo>
                    <a:pt x="0" y="0"/>
                  </a:moveTo>
                  <a:lnTo>
                    <a:pt x="857099" y="0"/>
                  </a:lnTo>
                  <a:lnTo>
                    <a:pt x="857099" y="1231620"/>
                  </a:lnTo>
                  <a:lnTo>
                    <a:pt x="0" y="1231620"/>
                  </a:lnTo>
                  <a:close/>
                </a:path>
              </a:pathLst>
            </a:custGeom>
            <a:blipFill>
              <a:blip r:embed="rId4">
                <a:alphaModFix amt="17000"/>
              </a:blip>
              <a:stretch>
                <a:fillRect l="-57772" r="-57772"/>
              </a:stretch>
            </a:blipFill>
          </p:spPr>
        </p:sp>
      </p:grpSp>
      <p:grpSp>
        <p:nvGrpSpPr>
          <p:cNvPr id="6" name="Group 6"/>
          <p:cNvGrpSpPr/>
          <p:nvPr/>
        </p:nvGrpSpPr>
        <p:grpSpPr>
          <a:xfrm>
            <a:off x="13835256" y="3651"/>
            <a:ext cx="4452744" cy="3723869"/>
            <a:chOff x="0" y="0"/>
            <a:chExt cx="868935" cy="726698"/>
          </a:xfrm>
        </p:grpSpPr>
        <p:sp>
          <p:nvSpPr>
            <p:cNvPr id="7" name="Freeform 7"/>
            <p:cNvSpPr/>
            <p:nvPr/>
          </p:nvSpPr>
          <p:spPr>
            <a:xfrm>
              <a:off x="0" y="0"/>
              <a:ext cx="868935" cy="726698"/>
            </a:xfrm>
            <a:custGeom>
              <a:avLst/>
              <a:gdLst/>
              <a:ahLst/>
              <a:cxnLst/>
              <a:rect l="l" t="t" r="r" b="b"/>
              <a:pathLst>
                <a:path w="868935" h="726698">
                  <a:moveTo>
                    <a:pt x="0" y="0"/>
                  </a:moveTo>
                  <a:lnTo>
                    <a:pt x="868935" y="0"/>
                  </a:lnTo>
                  <a:lnTo>
                    <a:pt x="868935" y="726698"/>
                  </a:lnTo>
                  <a:lnTo>
                    <a:pt x="0" y="726698"/>
                  </a:lnTo>
                  <a:close/>
                </a:path>
              </a:pathLst>
            </a:custGeom>
            <a:blipFill>
              <a:blip r:embed="rId5"/>
              <a:stretch>
                <a:fillRect l="-32317" r="-32317" b="-31403"/>
              </a:stretch>
            </a:blipFill>
            <a:ln w="19050" cap="sq">
              <a:solidFill>
                <a:srgbClr val="161A1D"/>
              </a:solidFill>
              <a:prstDash val="solid"/>
              <a:miter/>
            </a:ln>
          </p:spPr>
        </p:sp>
      </p:grpSp>
      <p:sp>
        <p:nvSpPr>
          <p:cNvPr id="8" name="Freeform 8"/>
          <p:cNvSpPr/>
          <p:nvPr/>
        </p:nvSpPr>
        <p:spPr>
          <a:xfrm>
            <a:off x="287785" y="9506078"/>
            <a:ext cx="1481830" cy="524571"/>
          </a:xfrm>
          <a:custGeom>
            <a:avLst/>
            <a:gdLst/>
            <a:ahLst/>
            <a:cxnLst/>
            <a:rect l="l" t="t" r="r" b="b"/>
            <a:pathLst>
              <a:path w="1481830" h="524571">
                <a:moveTo>
                  <a:pt x="0" y="0"/>
                </a:moveTo>
                <a:lnTo>
                  <a:pt x="1481830" y="0"/>
                </a:lnTo>
                <a:lnTo>
                  <a:pt x="1481830" y="524571"/>
                </a:lnTo>
                <a:lnTo>
                  <a:pt x="0" y="524571"/>
                </a:lnTo>
                <a:lnTo>
                  <a:pt x="0" y="0"/>
                </a:lnTo>
                <a:close/>
              </a:path>
            </a:pathLst>
          </a:custGeom>
          <a:blipFill>
            <a:blip r:embed="rId6">
              <a:extLst>
                <a:ext uri="{96DAC541-7B7A-43D3-8B79-37D633B846F1}">
                  <asvg:svgBlip xmlns:asvg="http://schemas.microsoft.com/office/drawing/2016/SVG/main" xmlns="" r:embed="rId7"/>
                </a:ext>
              </a:extLst>
            </a:blip>
            <a:stretch>
              <a:fillRect t="-127827" r="-47370"/>
            </a:stretch>
          </a:blipFill>
        </p:spPr>
      </p:sp>
      <p:grpSp>
        <p:nvGrpSpPr>
          <p:cNvPr id="9" name="Group 9"/>
          <p:cNvGrpSpPr/>
          <p:nvPr/>
        </p:nvGrpSpPr>
        <p:grpSpPr>
          <a:xfrm>
            <a:off x="0" y="1259947"/>
            <a:ext cx="13835256" cy="8968080"/>
            <a:chOff x="0" y="-38100"/>
            <a:chExt cx="18447008" cy="11957441"/>
          </a:xfrm>
        </p:grpSpPr>
        <p:sp>
          <p:nvSpPr>
            <p:cNvPr id="10" name="Freeform 10"/>
            <p:cNvSpPr/>
            <p:nvPr/>
          </p:nvSpPr>
          <p:spPr>
            <a:xfrm>
              <a:off x="383713" y="769419"/>
              <a:ext cx="16148180" cy="9941710"/>
            </a:xfrm>
            <a:custGeom>
              <a:avLst/>
              <a:gdLst/>
              <a:ahLst/>
              <a:cxnLst/>
              <a:rect l="l" t="t" r="r" b="b"/>
              <a:pathLst>
                <a:path w="18447007" h="11817741">
                  <a:moveTo>
                    <a:pt x="0" y="0"/>
                  </a:moveTo>
                  <a:lnTo>
                    <a:pt x="18447007" y="0"/>
                  </a:lnTo>
                  <a:lnTo>
                    <a:pt x="18447007" y="11817741"/>
                  </a:lnTo>
                  <a:lnTo>
                    <a:pt x="0" y="11817741"/>
                  </a:lnTo>
                  <a:close/>
                </a:path>
              </a:pathLst>
            </a:custGeom>
            <a:solidFill>
              <a:srgbClr val="EEEEEE"/>
            </a:solidFill>
          </p:spPr>
          <p:txBody>
            <a:bodyPr/>
            <a:lstStyle/>
            <a:p>
              <a:r>
                <a:rPr lang="en-US" sz="2400" dirty="0" smtClean="0">
                  <a:latin typeface="Canva Sans Bold" charset="0"/>
                </a:rPr>
                <a:t>This analysis ensured clean, reliable data and revealed key insights: Rock and Metal dominate sales, loyal customers drive high value, and top regions like the USA and Europe lead revenue. Cross-genre affinities and customer segmentation enable targeted marketing, retention, and bundling strategies. Predictive CLV and scalable </a:t>
              </a:r>
              <a:r>
                <a:rPr lang="en-US" sz="2400" dirty="0" err="1" smtClean="0">
                  <a:latin typeface="Canva Sans Bold" charset="0"/>
                </a:rPr>
                <a:t>Sql</a:t>
              </a:r>
              <a:r>
                <a:rPr lang="en-US" sz="2400" dirty="0" smtClean="0">
                  <a:latin typeface="Canva Sans Bold" charset="0"/>
                </a:rPr>
                <a:t> workflows support ongoing, data-driven </a:t>
              </a:r>
              <a:r>
                <a:rPr lang="en-US" sz="2400" dirty="0" err="1" smtClean="0">
                  <a:latin typeface="Canva Sans Bold" charset="0"/>
                </a:rPr>
                <a:t>deision</a:t>
              </a:r>
              <a:r>
                <a:rPr lang="en-US" sz="2400" dirty="0" smtClean="0">
                  <a:latin typeface="Canva Sans Bold" charset="0"/>
                </a:rPr>
                <a:t>-making.</a:t>
              </a:r>
              <a:endParaRPr lang="en-IN" sz="2400" dirty="0">
                <a:latin typeface="Canva Sans Bold" charset="0"/>
              </a:endParaRPr>
            </a:p>
          </p:txBody>
        </p:sp>
        <p:sp>
          <p:nvSpPr>
            <p:cNvPr id="11" name="Freeform 11"/>
            <p:cNvSpPr/>
            <p:nvPr/>
          </p:nvSpPr>
          <p:spPr>
            <a:xfrm>
              <a:off x="0" y="0"/>
              <a:ext cx="18447007" cy="11919341"/>
            </a:xfrm>
            <a:custGeom>
              <a:avLst/>
              <a:gdLst/>
              <a:ahLst/>
              <a:cxnLst/>
              <a:rect l="l" t="t" r="r" b="b"/>
              <a:pathLst>
                <a:path w="18447007" h="11919341">
                  <a:moveTo>
                    <a:pt x="0" y="11817741"/>
                  </a:moveTo>
                  <a:lnTo>
                    <a:pt x="18447007" y="11817741"/>
                  </a:lnTo>
                  <a:lnTo>
                    <a:pt x="18320007" y="11919341"/>
                  </a:lnTo>
                  <a:cubicBezTo>
                    <a:pt x="18320007" y="11919341"/>
                    <a:pt x="17329407" y="11843141"/>
                    <a:pt x="17227807" y="11843141"/>
                  </a:cubicBezTo>
                  <a:lnTo>
                    <a:pt x="1219200" y="11843141"/>
                  </a:lnTo>
                  <a:cubicBezTo>
                    <a:pt x="1117600" y="11843141"/>
                    <a:pt x="127000" y="11919341"/>
                    <a:pt x="127000" y="11919341"/>
                  </a:cubicBezTo>
                  <a:lnTo>
                    <a:pt x="0" y="11817741"/>
                  </a:lnTo>
                  <a:lnTo>
                    <a:pt x="0" y="0"/>
                  </a:lnTo>
                  <a:lnTo>
                    <a:pt x="18447007" y="0"/>
                  </a:lnTo>
                  <a:lnTo>
                    <a:pt x="18447007" y="11817741"/>
                  </a:lnTo>
                  <a:lnTo>
                    <a:pt x="12700" y="11817741"/>
                  </a:lnTo>
                  <a:lnTo>
                    <a:pt x="12700" y="11805041"/>
                  </a:lnTo>
                  <a:lnTo>
                    <a:pt x="18434307" y="11805041"/>
                  </a:lnTo>
                  <a:lnTo>
                    <a:pt x="18434307" y="12700"/>
                  </a:lnTo>
                  <a:lnTo>
                    <a:pt x="12700" y="12700"/>
                  </a:lnTo>
                  <a:lnTo>
                    <a:pt x="12700" y="11817741"/>
                  </a:lnTo>
                </a:path>
              </a:pathLst>
            </a:custGeom>
            <a:solidFill>
              <a:srgbClr val="394C60">
                <a:alpha val="784"/>
              </a:srgbClr>
            </a:solidFill>
          </p:spPr>
        </p:sp>
        <p:sp>
          <p:nvSpPr>
            <p:cNvPr id="12" name="TextBox 12"/>
            <p:cNvSpPr txBox="1"/>
            <p:nvPr/>
          </p:nvSpPr>
          <p:spPr>
            <a:xfrm>
              <a:off x="0" y="-38100"/>
              <a:ext cx="18447008" cy="11398642"/>
            </a:xfrm>
            <a:prstGeom prst="rect">
              <a:avLst/>
            </a:prstGeom>
          </p:spPr>
          <p:txBody>
            <a:bodyPr lIns="203200" tIns="203200" rIns="203200" bIns="203200" rtlCol="0" anchor="t"/>
            <a:lstStyle/>
            <a:p>
              <a:pPr algn="l">
                <a:lnSpc>
                  <a:spcPts val="2939"/>
                </a:lnSpc>
              </a:pPr>
              <a:endParaRPr lang="en-US" sz="2099" dirty="0">
                <a:solidFill>
                  <a:srgbClr val="000000"/>
                </a:solidFill>
                <a:latin typeface="Canva Sans"/>
                <a:ea typeface="Canva Sans"/>
                <a:cs typeface="Canva Sans"/>
                <a:sym typeface="Canva Sans"/>
              </a:endParaRPr>
            </a:p>
          </p:txBody>
        </p:sp>
      </p:grpSp>
      <p:sp>
        <p:nvSpPr>
          <p:cNvPr id="13" name="TextBox 13"/>
          <p:cNvSpPr txBox="1"/>
          <p:nvPr/>
        </p:nvSpPr>
        <p:spPr>
          <a:xfrm>
            <a:off x="498794" y="163937"/>
            <a:ext cx="5554521" cy="1124585"/>
          </a:xfrm>
          <a:prstGeom prst="rect">
            <a:avLst/>
          </a:prstGeom>
        </p:spPr>
        <p:txBody>
          <a:bodyPr lIns="0" tIns="0" rIns="0" bIns="0" rtlCol="0" anchor="t">
            <a:spAutoFit/>
          </a:bodyPr>
          <a:lstStyle/>
          <a:p>
            <a:pPr marL="0" lvl="0" indent="0" algn="l">
              <a:lnSpc>
                <a:spcPts val="7480"/>
              </a:lnSpc>
              <a:spcBef>
                <a:spcPct val="0"/>
              </a:spcBef>
            </a:pPr>
            <a:r>
              <a:rPr lang="en-US" sz="6800">
                <a:solidFill>
                  <a:srgbClr val="161A1D"/>
                </a:solidFill>
                <a:latin typeface="Heading Now 71-78"/>
                <a:ea typeface="Heading Now 71-78"/>
                <a:cs typeface="Heading Now 71-78"/>
                <a:sym typeface="Heading Now 71-78"/>
              </a:rPr>
              <a:t>Conclusion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028700" y="814863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662623" y="-651208"/>
            <a:ext cx="5066691" cy="5066691"/>
          </a:xfrm>
          <a:custGeom>
            <a:avLst/>
            <a:gdLst/>
            <a:ahLst/>
            <a:cxnLst/>
            <a:rect l="l" t="t" r="r" b="b"/>
            <a:pathLst>
              <a:path w="5066691" h="5066691">
                <a:moveTo>
                  <a:pt x="0" y="0"/>
                </a:moveTo>
                <a:lnTo>
                  <a:pt x="5066690" y="0"/>
                </a:lnTo>
                <a:lnTo>
                  <a:pt x="5066690"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0" y="-465601"/>
            <a:ext cx="809752" cy="11157669"/>
            <a:chOff x="0" y="0"/>
            <a:chExt cx="213268" cy="2938645"/>
          </a:xfrm>
        </p:grpSpPr>
        <p:sp>
          <p:nvSpPr>
            <p:cNvPr id="5" name="Freeform 5"/>
            <p:cNvSpPr/>
            <p:nvPr/>
          </p:nvSpPr>
          <p:spPr>
            <a:xfrm>
              <a:off x="0" y="0"/>
              <a:ext cx="213268" cy="2938645"/>
            </a:xfrm>
            <a:custGeom>
              <a:avLst/>
              <a:gdLst/>
              <a:ahLst/>
              <a:cxnLst/>
              <a:rect l="l" t="t" r="r" b="b"/>
              <a:pathLst>
                <a:path w="213268" h="2938645">
                  <a:moveTo>
                    <a:pt x="0" y="0"/>
                  </a:moveTo>
                  <a:lnTo>
                    <a:pt x="213268" y="0"/>
                  </a:lnTo>
                  <a:lnTo>
                    <a:pt x="213268" y="2938645"/>
                  </a:lnTo>
                  <a:lnTo>
                    <a:pt x="0" y="2938645"/>
                  </a:lnTo>
                  <a:close/>
                </a:path>
              </a:pathLst>
            </a:custGeom>
            <a:solidFill>
              <a:srgbClr val="A4A6A5"/>
            </a:solidFill>
          </p:spPr>
        </p:sp>
        <p:sp>
          <p:nvSpPr>
            <p:cNvPr id="6" name="TextBox 6"/>
            <p:cNvSpPr txBox="1"/>
            <p:nvPr/>
          </p:nvSpPr>
          <p:spPr>
            <a:xfrm>
              <a:off x="0" y="-38100"/>
              <a:ext cx="213268" cy="297674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747770" y="6781484"/>
            <a:ext cx="9796010" cy="3712013"/>
            <a:chOff x="0" y="0"/>
            <a:chExt cx="1783180" cy="675703"/>
          </a:xfrm>
        </p:grpSpPr>
        <p:sp>
          <p:nvSpPr>
            <p:cNvPr id="8" name="Freeform 8"/>
            <p:cNvSpPr/>
            <p:nvPr/>
          </p:nvSpPr>
          <p:spPr>
            <a:xfrm>
              <a:off x="0" y="0"/>
              <a:ext cx="1783180" cy="675703"/>
            </a:xfrm>
            <a:custGeom>
              <a:avLst/>
              <a:gdLst/>
              <a:ahLst/>
              <a:cxnLst/>
              <a:rect l="l" t="t" r="r" b="b"/>
              <a:pathLst>
                <a:path w="1783180" h="675703">
                  <a:moveTo>
                    <a:pt x="0" y="0"/>
                  </a:moveTo>
                  <a:lnTo>
                    <a:pt x="1783180" y="0"/>
                  </a:lnTo>
                  <a:lnTo>
                    <a:pt x="1783180" y="675703"/>
                  </a:lnTo>
                  <a:lnTo>
                    <a:pt x="0" y="675703"/>
                  </a:lnTo>
                  <a:close/>
                </a:path>
              </a:pathLst>
            </a:custGeom>
            <a:blipFill>
              <a:blip r:embed="rId4">
                <a:alphaModFix amt="17000"/>
              </a:blip>
              <a:stretch>
                <a:fillRect t="-37966" b="-37966"/>
              </a:stretch>
            </a:blipFill>
          </p:spPr>
        </p:sp>
      </p:grpSp>
      <p:grpSp>
        <p:nvGrpSpPr>
          <p:cNvPr id="9" name="Group 9"/>
          <p:cNvGrpSpPr/>
          <p:nvPr/>
        </p:nvGrpSpPr>
        <p:grpSpPr>
          <a:xfrm>
            <a:off x="13310630" y="-134568"/>
            <a:ext cx="5233150" cy="6916052"/>
            <a:chOff x="0" y="0"/>
            <a:chExt cx="1378278" cy="1821512"/>
          </a:xfrm>
        </p:grpSpPr>
        <p:sp>
          <p:nvSpPr>
            <p:cNvPr id="10" name="Freeform 10"/>
            <p:cNvSpPr/>
            <p:nvPr/>
          </p:nvSpPr>
          <p:spPr>
            <a:xfrm>
              <a:off x="0" y="0"/>
              <a:ext cx="1378278" cy="1821512"/>
            </a:xfrm>
            <a:custGeom>
              <a:avLst/>
              <a:gdLst/>
              <a:ahLst/>
              <a:cxnLst/>
              <a:rect l="l" t="t" r="r" b="b"/>
              <a:pathLst>
                <a:path w="1378278" h="1821512">
                  <a:moveTo>
                    <a:pt x="0" y="0"/>
                  </a:moveTo>
                  <a:lnTo>
                    <a:pt x="1378278" y="0"/>
                  </a:lnTo>
                  <a:lnTo>
                    <a:pt x="1378278" y="1821512"/>
                  </a:lnTo>
                  <a:lnTo>
                    <a:pt x="0" y="1821512"/>
                  </a:lnTo>
                  <a:close/>
                </a:path>
              </a:pathLst>
            </a:custGeom>
            <a:gradFill rotWithShape="1">
              <a:gsLst>
                <a:gs pos="0">
                  <a:srgbClr val="232424">
                    <a:alpha val="100000"/>
                  </a:srgbClr>
                </a:gs>
                <a:gs pos="100000">
                  <a:srgbClr val="717171">
                    <a:alpha val="100000"/>
                  </a:srgbClr>
                </a:gs>
              </a:gsLst>
              <a:lin ang="5400000"/>
            </a:gradFill>
          </p:spPr>
        </p:sp>
        <p:sp>
          <p:nvSpPr>
            <p:cNvPr id="11" name="TextBox 11"/>
            <p:cNvSpPr txBox="1"/>
            <p:nvPr/>
          </p:nvSpPr>
          <p:spPr>
            <a:xfrm>
              <a:off x="0" y="-38100"/>
              <a:ext cx="1378278" cy="185961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747770" y="2138367"/>
            <a:ext cx="7593493" cy="6010266"/>
            <a:chOff x="0" y="0"/>
            <a:chExt cx="1637768" cy="1296297"/>
          </a:xfrm>
        </p:grpSpPr>
        <p:sp>
          <p:nvSpPr>
            <p:cNvPr id="13" name="Freeform 13"/>
            <p:cNvSpPr/>
            <p:nvPr/>
          </p:nvSpPr>
          <p:spPr>
            <a:xfrm>
              <a:off x="0" y="0"/>
              <a:ext cx="1637771" cy="1296298"/>
            </a:xfrm>
            <a:custGeom>
              <a:avLst/>
              <a:gdLst/>
              <a:ahLst/>
              <a:cxnLst/>
              <a:rect l="l" t="t" r="r" b="b"/>
              <a:pathLst>
                <a:path w="1637771" h="1296298">
                  <a:moveTo>
                    <a:pt x="1290811" y="0"/>
                  </a:moveTo>
                  <a:lnTo>
                    <a:pt x="148415" y="0"/>
                  </a:lnTo>
                  <a:cubicBezTo>
                    <a:pt x="66448" y="0"/>
                    <a:pt x="0" y="66448"/>
                    <a:pt x="0" y="148415"/>
                  </a:cubicBezTo>
                  <a:lnTo>
                    <a:pt x="0" y="1016904"/>
                  </a:lnTo>
                  <a:cubicBezTo>
                    <a:pt x="0" y="1053415"/>
                    <a:pt x="13458" y="1088645"/>
                    <a:pt x="37800" y="1115856"/>
                  </a:cubicBezTo>
                  <a:lnTo>
                    <a:pt x="154967" y="1246833"/>
                  </a:lnTo>
                  <a:cubicBezTo>
                    <a:pt x="183122" y="1278308"/>
                    <a:pt x="223353" y="1296298"/>
                    <a:pt x="265584" y="1296297"/>
                  </a:cubicBezTo>
                  <a:lnTo>
                    <a:pt x="1489354" y="1296297"/>
                  </a:lnTo>
                  <a:cubicBezTo>
                    <a:pt x="1528716" y="1296297"/>
                    <a:pt x="1566467" y="1280661"/>
                    <a:pt x="1594300" y="1252828"/>
                  </a:cubicBezTo>
                  <a:cubicBezTo>
                    <a:pt x="1622134" y="1224994"/>
                    <a:pt x="1637770" y="1187244"/>
                    <a:pt x="1637770" y="1147882"/>
                  </a:cubicBezTo>
                  <a:lnTo>
                    <a:pt x="1637770" y="366141"/>
                  </a:lnTo>
                  <a:cubicBezTo>
                    <a:pt x="1637771" y="329143"/>
                    <a:pt x="1623951" y="293478"/>
                    <a:pt x="1599021" y="266140"/>
                  </a:cubicBezTo>
                  <a:lnTo>
                    <a:pt x="1400478" y="48414"/>
                  </a:lnTo>
                  <a:cubicBezTo>
                    <a:pt x="1372356" y="17574"/>
                    <a:pt x="1332548" y="0"/>
                    <a:pt x="1290811" y="0"/>
                  </a:cubicBezTo>
                  <a:close/>
                </a:path>
              </a:pathLst>
            </a:custGeom>
            <a:blipFill>
              <a:blip r:embed="rId5"/>
              <a:stretch>
                <a:fillRect t="-44638" b="-44638"/>
              </a:stretch>
            </a:blipFill>
            <a:ln w="19050" cap="sq">
              <a:solidFill>
                <a:srgbClr val="161A1D"/>
              </a:solidFill>
              <a:prstDash val="solid"/>
              <a:miter/>
            </a:ln>
          </p:spPr>
        </p:sp>
      </p:grpSp>
      <p:sp>
        <p:nvSpPr>
          <p:cNvPr id="14" name="Freeform 14"/>
          <p:cNvSpPr/>
          <p:nvPr/>
        </p:nvSpPr>
        <p:spPr>
          <a:xfrm>
            <a:off x="6319275" y="1480981"/>
            <a:ext cx="1481830" cy="524571"/>
          </a:xfrm>
          <a:custGeom>
            <a:avLst/>
            <a:gdLst/>
            <a:ahLst/>
            <a:cxnLst/>
            <a:rect l="l" t="t" r="r" b="b"/>
            <a:pathLst>
              <a:path w="1481830" h="524571">
                <a:moveTo>
                  <a:pt x="0" y="0"/>
                </a:moveTo>
                <a:lnTo>
                  <a:pt x="1481831" y="0"/>
                </a:lnTo>
                <a:lnTo>
                  <a:pt x="1481831" y="524571"/>
                </a:lnTo>
                <a:lnTo>
                  <a:pt x="0" y="524571"/>
                </a:lnTo>
                <a:lnTo>
                  <a:pt x="0" y="0"/>
                </a:lnTo>
                <a:close/>
              </a:path>
            </a:pathLst>
          </a:custGeom>
          <a:blipFill>
            <a:blip r:embed="rId6">
              <a:extLst>
                <a:ext uri="{96DAC541-7B7A-43D3-8B79-37D633B846F1}">
                  <asvg:svgBlip xmlns:asvg="http://schemas.microsoft.com/office/drawing/2016/SVG/main" xmlns="" r:embed="rId7"/>
                </a:ext>
              </a:extLst>
            </a:blip>
            <a:stretch>
              <a:fillRect t="-127827" r="-47370"/>
            </a:stretch>
          </a:blipFill>
        </p:spPr>
      </p:sp>
      <p:sp>
        <p:nvSpPr>
          <p:cNvPr id="15" name="Freeform 15"/>
          <p:cNvSpPr/>
          <p:nvPr/>
        </p:nvSpPr>
        <p:spPr>
          <a:xfrm rot="-5400000">
            <a:off x="943536" y="8527383"/>
            <a:ext cx="1481830" cy="524571"/>
          </a:xfrm>
          <a:custGeom>
            <a:avLst/>
            <a:gdLst/>
            <a:ahLst/>
            <a:cxnLst/>
            <a:rect l="l" t="t" r="r" b="b"/>
            <a:pathLst>
              <a:path w="1481830" h="524571">
                <a:moveTo>
                  <a:pt x="0" y="0"/>
                </a:moveTo>
                <a:lnTo>
                  <a:pt x="1481831" y="0"/>
                </a:lnTo>
                <a:lnTo>
                  <a:pt x="1481831" y="524572"/>
                </a:lnTo>
                <a:lnTo>
                  <a:pt x="0" y="524572"/>
                </a:lnTo>
                <a:lnTo>
                  <a:pt x="0" y="0"/>
                </a:lnTo>
                <a:close/>
              </a:path>
            </a:pathLst>
          </a:custGeom>
          <a:blipFill>
            <a:blip r:embed="rId6">
              <a:extLst>
                <a:ext uri="{96DAC541-7B7A-43D3-8B79-37D633B846F1}">
                  <asvg:svgBlip xmlns:asvg="http://schemas.microsoft.com/office/drawing/2016/SVG/main" xmlns="" r:embed="rId7"/>
                </a:ext>
              </a:extLst>
            </a:blip>
            <a:stretch>
              <a:fillRect t="-127827" r="-47370"/>
            </a:stretch>
          </a:blipFill>
        </p:spPr>
      </p:sp>
      <p:sp>
        <p:nvSpPr>
          <p:cNvPr id="16" name="TextBox 16"/>
          <p:cNvSpPr txBox="1"/>
          <p:nvPr/>
        </p:nvSpPr>
        <p:spPr>
          <a:xfrm>
            <a:off x="1946737" y="2949589"/>
            <a:ext cx="5620570" cy="1193164"/>
          </a:xfrm>
          <a:prstGeom prst="rect">
            <a:avLst/>
          </a:prstGeom>
        </p:spPr>
        <p:txBody>
          <a:bodyPr lIns="0" tIns="0" rIns="0" bIns="0" rtlCol="0" anchor="t">
            <a:spAutoFit/>
          </a:bodyPr>
          <a:lstStyle/>
          <a:p>
            <a:pPr algn="l">
              <a:lnSpc>
                <a:spcPts val="7599"/>
              </a:lnSpc>
            </a:pPr>
            <a:r>
              <a:rPr lang="en-US" sz="7599" spc="-417">
                <a:solidFill>
                  <a:srgbClr val="161A1D"/>
                </a:solidFill>
                <a:latin typeface="Heading Now 71-78"/>
                <a:ea typeface="Heading Now 71-78"/>
                <a:cs typeface="Heading Now 71-78"/>
                <a:sym typeface="Heading Now 71-78"/>
              </a:rPr>
              <a:t>Thank You</a:t>
            </a:r>
          </a:p>
        </p:txBody>
      </p:sp>
      <p:sp>
        <p:nvSpPr>
          <p:cNvPr id="17" name="TextBox 17"/>
          <p:cNvSpPr txBox="1"/>
          <p:nvPr/>
        </p:nvSpPr>
        <p:spPr>
          <a:xfrm>
            <a:off x="1946737" y="4606609"/>
            <a:ext cx="5926049" cy="2224327"/>
          </a:xfrm>
          <a:prstGeom prst="rect">
            <a:avLst/>
          </a:prstGeom>
        </p:spPr>
        <p:txBody>
          <a:bodyPr lIns="0" tIns="0" rIns="0" bIns="0" rtlCol="0" anchor="t">
            <a:spAutoFit/>
          </a:bodyPr>
          <a:lstStyle/>
          <a:p>
            <a:pPr algn="l">
              <a:lnSpc>
                <a:spcPts val="3499"/>
              </a:lnSpc>
            </a:pPr>
            <a:r>
              <a:rPr lang="en-US" sz="2400" dirty="0">
                <a:solidFill>
                  <a:srgbClr val="161A1D"/>
                </a:solidFill>
                <a:latin typeface="Canva Sans Bold" charset="0"/>
                <a:ea typeface="TT Firs Neue"/>
                <a:cs typeface="TT Firs Neue"/>
                <a:sym typeface="TT Firs Neue"/>
              </a:rPr>
              <a:t>The Chinook Music Store Project has been a journey through the rhythm of data — exploring sales hits, customer favorites, and the patterns that make the business sing.</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4450997" y="2769829"/>
            <a:ext cx="3574271" cy="3574271"/>
          </a:xfrm>
          <a:custGeom>
            <a:avLst/>
            <a:gdLst/>
            <a:ahLst/>
            <a:cxnLst/>
            <a:rect l="l" t="t" r="r" b="b"/>
            <a:pathLst>
              <a:path w="3574271" h="3574271">
                <a:moveTo>
                  <a:pt x="0" y="0"/>
                </a:moveTo>
                <a:lnTo>
                  <a:pt x="3574271" y="0"/>
                </a:lnTo>
                <a:lnTo>
                  <a:pt x="3574271" y="3574271"/>
                </a:lnTo>
                <a:lnTo>
                  <a:pt x="0" y="357427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63689" y="-937649"/>
            <a:ext cx="5066691" cy="5066691"/>
          </a:xfrm>
          <a:custGeom>
            <a:avLst/>
            <a:gdLst/>
            <a:ahLst/>
            <a:cxnLst/>
            <a:rect l="l" t="t" r="r" b="b"/>
            <a:pathLst>
              <a:path w="5066691" h="5066691">
                <a:moveTo>
                  <a:pt x="0" y="0"/>
                </a:moveTo>
                <a:lnTo>
                  <a:pt x="5066691" y="0"/>
                </a:lnTo>
                <a:lnTo>
                  <a:pt x="5066691"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891616" y="1071125"/>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4">
              <a:extLst>
                <a:ext uri="{96DAC541-7B7A-43D3-8B79-37D633B846F1}">
                  <asvg:svgBlip xmlns:asvg="http://schemas.microsoft.com/office/drawing/2016/SVG/main" xmlns="" r:embed="rId5"/>
                </a:ext>
              </a:extLst>
            </a:blip>
            <a:stretch>
              <a:fillRect t="-127827" r="-47370"/>
            </a:stretch>
          </a:blipFill>
        </p:spPr>
      </p:sp>
      <p:sp>
        <p:nvSpPr>
          <p:cNvPr id="5" name="Freeform 5"/>
          <p:cNvSpPr/>
          <p:nvPr/>
        </p:nvSpPr>
        <p:spPr>
          <a:xfrm rot="-5400000">
            <a:off x="16557840" y="4607671"/>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4">
              <a:extLst>
                <a:ext uri="{96DAC541-7B7A-43D3-8B79-37D633B846F1}">
                  <asvg:svgBlip xmlns:asvg="http://schemas.microsoft.com/office/drawing/2016/SVG/main" xmlns="" r:embed="rId5"/>
                </a:ext>
              </a:extLst>
            </a:blip>
            <a:stretch>
              <a:fillRect t="-127827" r="-47370"/>
            </a:stretch>
          </a:blipFill>
        </p:spPr>
      </p:sp>
      <p:grpSp>
        <p:nvGrpSpPr>
          <p:cNvPr id="6" name="Group 6"/>
          <p:cNvGrpSpPr/>
          <p:nvPr/>
        </p:nvGrpSpPr>
        <p:grpSpPr>
          <a:xfrm>
            <a:off x="11935439" y="6492408"/>
            <a:ext cx="6577925" cy="4001090"/>
            <a:chOff x="0" y="0"/>
            <a:chExt cx="1197388" cy="728324"/>
          </a:xfrm>
        </p:grpSpPr>
        <p:sp>
          <p:nvSpPr>
            <p:cNvPr id="7" name="Freeform 7"/>
            <p:cNvSpPr/>
            <p:nvPr/>
          </p:nvSpPr>
          <p:spPr>
            <a:xfrm>
              <a:off x="0" y="0"/>
              <a:ext cx="1197388" cy="728324"/>
            </a:xfrm>
            <a:custGeom>
              <a:avLst/>
              <a:gdLst/>
              <a:ahLst/>
              <a:cxnLst/>
              <a:rect l="l" t="t" r="r" b="b"/>
              <a:pathLst>
                <a:path w="1197388" h="728324">
                  <a:moveTo>
                    <a:pt x="0" y="0"/>
                  </a:moveTo>
                  <a:lnTo>
                    <a:pt x="1197388" y="0"/>
                  </a:lnTo>
                  <a:lnTo>
                    <a:pt x="1197388" y="728324"/>
                  </a:lnTo>
                  <a:lnTo>
                    <a:pt x="0" y="728324"/>
                  </a:lnTo>
                  <a:close/>
                </a:path>
              </a:pathLst>
            </a:custGeom>
            <a:blipFill>
              <a:blip r:embed="rId6">
                <a:alphaModFix amt="17000"/>
              </a:blip>
              <a:stretch>
                <a:fillRect t="-4801" b="-4801"/>
              </a:stretch>
            </a:blipFill>
          </p:spPr>
        </p:sp>
      </p:grpSp>
      <p:grpSp>
        <p:nvGrpSpPr>
          <p:cNvPr id="8" name="Group 8"/>
          <p:cNvGrpSpPr/>
          <p:nvPr/>
        </p:nvGrpSpPr>
        <p:grpSpPr>
          <a:xfrm>
            <a:off x="-375527" y="-134568"/>
            <a:ext cx="998322" cy="10421568"/>
            <a:chOff x="0" y="0"/>
            <a:chExt cx="262932" cy="2744775"/>
          </a:xfrm>
        </p:grpSpPr>
        <p:sp>
          <p:nvSpPr>
            <p:cNvPr id="9" name="Freeform 9"/>
            <p:cNvSpPr/>
            <p:nvPr/>
          </p:nvSpPr>
          <p:spPr>
            <a:xfrm>
              <a:off x="0" y="0"/>
              <a:ext cx="262932" cy="2744775"/>
            </a:xfrm>
            <a:custGeom>
              <a:avLst/>
              <a:gdLst/>
              <a:ahLst/>
              <a:cxnLst/>
              <a:rect l="l" t="t" r="r" b="b"/>
              <a:pathLst>
                <a:path w="262932" h="2744775">
                  <a:moveTo>
                    <a:pt x="0" y="0"/>
                  </a:moveTo>
                  <a:lnTo>
                    <a:pt x="262932" y="0"/>
                  </a:lnTo>
                  <a:lnTo>
                    <a:pt x="262932"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10" name="TextBox 10"/>
            <p:cNvSpPr txBox="1"/>
            <p:nvPr/>
          </p:nvSpPr>
          <p:spPr>
            <a:xfrm>
              <a:off x="0" y="-38100"/>
              <a:ext cx="262932" cy="278287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622795" y="2097064"/>
            <a:ext cx="11312644" cy="8345041"/>
            <a:chOff x="0" y="0"/>
            <a:chExt cx="15083525" cy="11126722"/>
          </a:xfrm>
        </p:grpSpPr>
        <p:sp>
          <p:nvSpPr>
            <p:cNvPr id="12" name="Freeform 12"/>
            <p:cNvSpPr/>
            <p:nvPr/>
          </p:nvSpPr>
          <p:spPr>
            <a:xfrm>
              <a:off x="0" y="0"/>
              <a:ext cx="15083526" cy="11025122"/>
            </a:xfrm>
            <a:custGeom>
              <a:avLst/>
              <a:gdLst/>
              <a:ahLst/>
              <a:cxnLst/>
              <a:rect l="l" t="t" r="r" b="b"/>
              <a:pathLst>
                <a:path w="15083526" h="11025122">
                  <a:moveTo>
                    <a:pt x="0" y="0"/>
                  </a:moveTo>
                  <a:lnTo>
                    <a:pt x="15083526" y="0"/>
                  </a:lnTo>
                  <a:lnTo>
                    <a:pt x="15083526" y="11025122"/>
                  </a:lnTo>
                  <a:lnTo>
                    <a:pt x="0" y="11025122"/>
                  </a:lnTo>
                  <a:close/>
                </a:path>
              </a:pathLst>
            </a:custGeom>
            <a:solidFill>
              <a:srgbClr val="EEEEEE"/>
            </a:solidFill>
          </p:spPr>
        </p:sp>
        <p:sp>
          <p:nvSpPr>
            <p:cNvPr id="13" name="Freeform 13"/>
            <p:cNvSpPr/>
            <p:nvPr/>
          </p:nvSpPr>
          <p:spPr>
            <a:xfrm>
              <a:off x="0" y="0"/>
              <a:ext cx="15083526" cy="11126722"/>
            </a:xfrm>
            <a:custGeom>
              <a:avLst/>
              <a:gdLst/>
              <a:ahLst/>
              <a:cxnLst/>
              <a:rect l="l" t="t" r="r" b="b"/>
              <a:pathLst>
                <a:path w="15083526" h="11126722">
                  <a:moveTo>
                    <a:pt x="0" y="11025122"/>
                  </a:moveTo>
                  <a:lnTo>
                    <a:pt x="15083526" y="11025122"/>
                  </a:lnTo>
                  <a:lnTo>
                    <a:pt x="14956526" y="11126722"/>
                  </a:lnTo>
                  <a:cubicBezTo>
                    <a:pt x="14956526" y="11126722"/>
                    <a:pt x="13965926" y="11050522"/>
                    <a:pt x="13864326" y="11050522"/>
                  </a:cubicBezTo>
                  <a:lnTo>
                    <a:pt x="1219200" y="11050522"/>
                  </a:lnTo>
                  <a:cubicBezTo>
                    <a:pt x="1117600" y="11050522"/>
                    <a:pt x="127000" y="11126722"/>
                    <a:pt x="127000" y="11126722"/>
                  </a:cubicBezTo>
                  <a:lnTo>
                    <a:pt x="0" y="11025122"/>
                  </a:lnTo>
                  <a:lnTo>
                    <a:pt x="0" y="0"/>
                  </a:lnTo>
                  <a:lnTo>
                    <a:pt x="15083526" y="0"/>
                  </a:lnTo>
                  <a:lnTo>
                    <a:pt x="15083526" y="11025122"/>
                  </a:lnTo>
                  <a:lnTo>
                    <a:pt x="12700" y="11025122"/>
                  </a:lnTo>
                  <a:lnTo>
                    <a:pt x="12700" y="11012422"/>
                  </a:lnTo>
                  <a:lnTo>
                    <a:pt x="15070826" y="11012422"/>
                  </a:lnTo>
                  <a:lnTo>
                    <a:pt x="15070826" y="12700"/>
                  </a:lnTo>
                  <a:lnTo>
                    <a:pt x="12700" y="12700"/>
                  </a:lnTo>
                  <a:lnTo>
                    <a:pt x="12700" y="11025122"/>
                  </a:lnTo>
                </a:path>
              </a:pathLst>
            </a:custGeom>
            <a:solidFill>
              <a:srgbClr val="394C60">
                <a:alpha val="784"/>
              </a:srgbClr>
            </a:solidFill>
          </p:spPr>
        </p:sp>
        <p:sp>
          <p:nvSpPr>
            <p:cNvPr id="14" name="TextBox 14"/>
            <p:cNvSpPr txBox="1"/>
            <p:nvPr/>
          </p:nvSpPr>
          <p:spPr>
            <a:xfrm>
              <a:off x="0" y="-66675"/>
              <a:ext cx="15083525" cy="10634597"/>
            </a:xfrm>
            <a:prstGeom prst="rect">
              <a:avLst/>
            </a:prstGeom>
          </p:spPr>
          <p:txBody>
            <a:bodyPr lIns="203200" tIns="203200" rIns="203200" bIns="203200" rtlCol="0" anchor="t"/>
            <a:lstStyle/>
            <a:p>
              <a:pPr algn="l">
                <a:lnSpc>
                  <a:spcPts val="4619"/>
                </a:lnSpc>
              </a:pPr>
              <a:r>
                <a:rPr lang="en-US" sz="2400" dirty="0" smtClean="0">
                  <a:solidFill>
                    <a:srgbClr val="393E3F"/>
                  </a:solidFill>
                  <a:latin typeface="Canva Sans Bold" charset="0"/>
                  <a:ea typeface="Canva Sans"/>
                  <a:cs typeface="Canva Sans"/>
                  <a:sym typeface="Canva Sans"/>
                </a:rPr>
                <a:t>1. The </a:t>
              </a:r>
              <a:r>
                <a:rPr lang="en-US" sz="2400" dirty="0">
                  <a:solidFill>
                    <a:srgbClr val="393E3F"/>
                  </a:solidFill>
                  <a:latin typeface="Canva Sans Bold" charset="0"/>
                  <a:ea typeface="Canva Sans"/>
                  <a:cs typeface="Canva Sans"/>
                  <a:sym typeface="Canva Sans"/>
                </a:rPr>
                <a:t>Chinook Music Store is a sample database that represents a digital media store, similar to iTunes. </a:t>
              </a:r>
              <a:endParaRPr lang="en-US" sz="2400" dirty="0" smtClean="0">
                <a:solidFill>
                  <a:srgbClr val="393E3F"/>
                </a:solidFill>
                <a:latin typeface="Canva Sans Bold" charset="0"/>
                <a:ea typeface="Canva Sans"/>
                <a:cs typeface="Canva Sans"/>
                <a:sym typeface="Canva Sans"/>
              </a:endParaRPr>
            </a:p>
            <a:p>
              <a:pPr algn="l">
                <a:lnSpc>
                  <a:spcPts val="4619"/>
                </a:lnSpc>
              </a:pPr>
              <a:r>
                <a:rPr lang="en-US" sz="2400" dirty="0" smtClean="0">
                  <a:solidFill>
                    <a:srgbClr val="393E3F"/>
                  </a:solidFill>
                  <a:latin typeface="Canva Sans Bold" charset="0"/>
                  <a:ea typeface="Canva Sans"/>
                  <a:cs typeface="Canva Sans"/>
                  <a:sym typeface="Canva Sans"/>
                </a:rPr>
                <a:t>2. It </a:t>
              </a:r>
              <a:r>
                <a:rPr lang="en-US" sz="2400" dirty="0">
                  <a:solidFill>
                    <a:srgbClr val="393E3F"/>
                  </a:solidFill>
                  <a:latin typeface="Canva Sans Bold" charset="0"/>
                  <a:ea typeface="Canva Sans"/>
                  <a:cs typeface="Canva Sans"/>
                  <a:sym typeface="Canva Sans"/>
                </a:rPr>
                <a:t>contains information about artists, albums, media tracks, customers, invoices, and employees. </a:t>
              </a:r>
              <a:endParaRPr lang="en-US" sz="2400" dirty="0" smtClean="0">
                <a:solidFill>
                  <a:srgbClr val="393E3F"/>
                </a:solidFill>
                <a:latin typeface="Canva Sans Bold" charset="0"/>
                <a:ea typeface="Canva Sans"/>
                <a:cs typeface="Canva Sans"/>
                <a:sym typeface="Canva Sans"/>
              </a:endParaRPr>
            </a:p>
            <a:p>
              <a:pPr algn="l">
                <a:lnSpc>
                  <a:spcPts val="4619"/>
                </a:lnSpc>
              </a:pPr>
              <a:r>
                <a:rPr lang="en-US" sz="2400" dirty="0" smtClean="0">
                  <a:solidFill>
                    <a:srgbClr val="393E3F"/>
                  </a:solidFill>
                  <a:latin typeface="Canva Sans Bold" charset="0"/>
                  <a:ea typeface="Canva Sans"/>
                  <a:cs typeface="Canva Sans"/>
                  <a:sym typeface="Canva Sans"/>
                </a:rPr>
                <a:t>3. The Chinook </a:t>
              </a:r>
              <a:r>
                <a:rPr lang="en-US" sz="2400" dirty="0">
                  <a:solidFill>
                    <a:srgbClr val="393E3F"/>
                  </a:solidFill>
                  <a:latin typeface="Canva Sans Bold" charset="0"/>
                  <a:ea typeface="Canva Sans"/>
                  <a:cs typeface="Canva Sans"/>
                  <a:sym typeface="Canva Sans"/>
                </a:rPr>
                <a:t>database provides a practical environment to learn data querying, reporting, and business insights generation in a real-world retail context.</a:t>
              </a:r>
            </a:p>
          </p:txBody>
        </p:sp>
      </p:grpSp>
      <p:sp>
        <p:nvSpPr>
          <p:cNvPr id="15" name="TextBox 15"/>
          <p:cNvSpPr txBox="1"/>
          <p:nvPr/>
        </p:nvSpPr>
        <p:spPr>
          <a:xfrm>
            <a:off x="6352561" y="780326"/>
            <a:ext cx="5582878" cy="1068070"/>
          </a:xfrm>
          <a:prstGeom prst="rect">
            <a:avLst/>
          </a:prstGeom>
        </p:spPr>
        <p:txBody>
          <a:bodyPr lIns="0" tIns="0" rIns="0" bIns="0" rtlCol="0" anchor="t">
            <a:spAutoFit/>
          </a:bodyPr>
          <a:lstStyle/>
          <a:p>
            <a:pPr algn="l">
              <a:lnSpc>
                <a:spcPts val="6800"/>
              </a:lnSpc>
            </a:pPr>
            <a:r>
              <a:rPr lang="en-US" sz="6800" spc="-374">
                <a:solidFill>
                  <a:srgbClr val="161A1D"/>
                </a:solidFill>
                <a:latin typeface="Heading Now 71-78"/>
                <a:ea typeface="Heading Now 71-78"/>
                <a:cs typeface="Heading Now 71-78"/>
                <a:sym typeface="Heading Now 71-78"/>
              </a:rPr>
              <a:t>Introduction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11481330" y="-134568"/>
            <a:ext cx="7062450" cy="2629191"/>
            <a:chOff x="0" y="0"/>
            <a:chExt cx="1285587" cy="478595"/>
          </a:xfrm>
        </p:grpSpPr>
        <p:sp>
          <p:nvSpPr>
            <p:cNvPr id="10" name="Freeform 10"/>
            <p:cNvSpPr/>
            <p:nvPr/>
          </p:nvSpPr>
          <p:spPr>
            <a:xfrm>
              <a:off x="0" y="0"/>
              <a:ext cx="1285587" cy="478595"/>
            </a:xfrm>
            <a:custGeom>
              <a:avLst/>
              <a:gdLst/>
              <a:ahLst/>
              <a:cxnLst/>
              <a:rect l="l" t="t" r="r" b="b"/>
              <a:pathLst>
                <a:path w="1285587" h="478595">
                  <a:moveTo>
                    <a:pt x="0" y="0"/>
                  </a:moveTo>
                  <a:lnTo>
                    <a:pt x="1285587" y="0"/>
                  </a:lnTo>
                  <a:lnTo>
                    <a:pt x="1285587" y="478595"/>
                  </a:lnTo>
                  <a:lnTo>
                    <a:pt x="0" y="478595"/>
                  </a:lnTo>
                  <a:close/>
                </a:path>
              </a:pathLst>
            </a:custGeom>
            <a:blipFill>
              <a:blip r:embed="rId6">
                <a:alphaModFix amt="17000"/>
              </a:blip>
              <a:stretch>
                <a:fillRect t="-39538" b="-39538"/>
              </a:stretch>
            </a:blipFill>
          </p:spPr>
        </p:sp>
      </p:grpSp>
      <p:sp>
        <p:nvSpPr>
          <p:cNvPr id="11" name="Freeform 11"/>
          <p:cNvSpPr/>
          <p:nvPr/>
        </p:nvSpPr>
        <p:spPr>
          <a:xfrm rot="-5400000">
            <a:off x="16557840" y="8255099"/>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7">
              <a:extLst>
                <a:ext uri="{96DAC541-7B7A-43D3-8B79-37D633B846F1}">
                  <asvg:svgBlip xmlns:asvg="http://schemas.microsoft.com/office/drawing/2016/SVG/main" xmlns="" r:embed="rId8"/>
                </a:ext>
              </a:extLst>
            </a:blip>
            <a:stretch>
              <a:fillRect t="-127827" r="-47370"/>
            </a:stretch>
          </a:blipFill>
        </p:spPr>
      </p:sp>
      <p:grpSp>
        <p:nvGrpSpPr>
          <p:cNvPr id="12" name="Group 12"/>
          <p:cNvGrpSpPr/>
          <p:nvPr/>
        </p:nvGrpSpPr>
        <p:grpSpPr>
          <a:xfrm>
            <a:off x="1990094" y="2622217"/>
            <a:ext cx="15934348" cy="9338800"/>
            <a:chOff x="0" y="0"/>
            <a:chExt cx="8611827" cy="5047218"/>
          </a:xfrm>
        </p:grpSpPr>
        <p:sp>
          <p:nvSpPr>
            <p:cNvPr id="13" name="Freeform 13"/>
            <p:cNvSpPr/>
            <p:nvPr/>
          </p:nvSpPr>
          <p:spPr>
            <a:xfrm>
              <a:off x="0" y="0"/>
              <a:ext cx="8611827" cy="4945619"/>
            </a:xfrm>
            <a:custGeom>
              <a:avLst/>
              <a:gdLst/>
              <a:ahLst/>
              <a:cxnLst/>
              <a:rect l="l" t="t" r="r" b="b"/>
              <a:pathLst>
                <a:path w="8611827" h="4945619">
                  <a:moveTo>
                    <a:pt x="0" y="0"/>
                  </a:moveTo>
                  <a:lnTo>
                    <a:pt x="8611827" y="0"/>
                  </a:lnTo>
                  <a:lnTo>
                    <a:pt x="8611827" y="4945619"/>
                  </a:lnTo>
                  <a:lnTo>
                    <a:pt x="0" y="4945619"/>
                  </a:lnTo>
                  <a:close/>
                </a:path>
              </a:pathLst>
            </a:custGeom>
            <a:solidFill>
              <a:srgbClr val="EEEEEE"/>
            </a:solidFill>
          </p:spPr>
        </p:sp>
        <p:sp>
          <p:nvSpPr>
            <p:cNvPr id="14" name="Freeform 14"/>
            <p:cNvSpPr/>
            <p:nvPr/>
          </p:nvSpPr>
          <p:spPr>
            <a:xfrm>
              <a:off x="0" y="0"/>
              <a:ext cx="8611827" cy="5047219"/>
            </a:xfrm>
            <a:custGeom>
              <a:avLst/>
              <a:gdLst/>
              <a:ahLst/>
              <a:cxnLst/>
              <a:rect l="l" t="t" r="r" b="b"/>
              <a:pathLst>
                <a:path w="8611827" h="5047219">
                  <a:moveTo>
                    <a:pt x="0" y="4945619"/>
                  </a:moveTo>
                  <a:lnTo>
                    <a:pt x="8611827" y="4945619"/>
                  </a:lnTo>
                  <a:lnTo>
                    <a:pt x="8484827" y="5047219"/>
                  </a:lnTo>
                  <a:cubicBezTo>
                    <a:pt x="8484827" y="5047219"/>
                    <a:pt x="7494227" y="4971019"/>
                    <a:pt x="7392627" y="4971019"/>
                  </a:cubicBezTo>
                  <a:lnTo>
                    <a:pt x="1219200" y="4971019"/>
                  </a:lnTo>
                  <a:cubicBezTo>
                    <a:pt x="1117600" y="4971019"/>
                    <a:pt x="127000" y="5047219"/>
                    <a:pt x="127000" y="5047219"/>
                  </a:cubicBezTo>
                  <a:lnTo>
                    <a:pt x="0" y="4945619"/>
                  </a:lnTo>
                  <a:lnTo>
                    <a:pt x="0" y="0"/>
                  </a:lnTo>
                  <a:lnTo>
                    <a:pt x="8611827" y="0"/>
                  </a:lnTo>
                  <a:lnTo>
                    <a:pt x="8611827" y="4945619"/>
                  </a:lnTo>
                  <a:lnTo>
                    <a:pt x="12700" y="4945619"/>
                  </a:lnTo>
                  <a:lnTo>
                    <a:pt x="12700" y="4932919"/>
                  </a:lnTo>
                  <a:lnTo>
                    <a:pt x="8599127" y="4932919"/>
                  </a:lnTo>
                  <a:lnTo>
                    <a:pt x="8599127" y="12700"/>
                  </a:lnTo>
                  <a:lnTo>
                    <a:pt x="12700" y="12700"/>
                  </a:lnTo>
                  <a:lnTo>
                    <a:pt x="12700" y="4945619"/>
                  </a:lnTo>
                </a:path>
              </a:pathLst>
            </a:custGeom>
            <a:solidFill>
              <a:srgbClr val="394C60">
                <a:alpha val="784"/>
              </a:srgbClr>
            </a:solidFill>
          </p:spPr>
        </p:sp>
        <p:sp>
          <p:nvSpPr>
            <p:cNvPr id="15" name="TextBox 15"/>
            <p:cNvSpPr txBox="1"/>
            <p:nvPr/>
          </p:nvSpPr>
          <p:spPr>
            <a:xfrm>
              <a:off x="0" y="-57150"/>
              <a:ext cx="8611827" cy="4545568"/>
            </a:xfrm>
            <a:prstGeom prst="rect">
              <a:avLst/>
            </a:prstGeom>
          </p:spPr>
          <p:txBody>
            <a:bodyPr lIns="501304" tIns="501304" rIns="501304" bIns="501304" rtlCol="0" anchor="t"/>
            <a:lstStyle/>
            <a:p>
              <a:pPr algn="l">
                <a:lnSpc>
                  <a:spcPts val="3762"/>
                </a:lnSpc>
              </a:pPr>
              <a:r>
                <a:rPr lang="en-US" sz="2400" dirty="0">
                  <a:solidFill>
                    <a:srgbClr val="000000"/>
                  </a:solidFill>
                  <a:latin typeface="Canva Sans Bold" charset="0"/>
                  <a:ea typeface="Canva Sans"/>
                  <a:cs typeface="Canva Sans"/>
                  <a:sym typeface="Canva Sans"/>
                </a:rPr>
                <a:t>The Chinook Music Store, a digital music retailer, maintains extensive data on customers, invoices, artists, albums, and employee interactions. However, the store lacks a comprehensive understanding of its sales performance, customer behavior, and genre preferences across different countries and markets.</a:t>
              </a:r>
            </a:p>
            <a:p>
              <a:pPr algn="l">
                <a:lnSpc>
                  <a:spcPts val="3762"/>
                </a:lnSpc>
              </a:pPr>
              <a:r>
                <a:rPr lang="en-US" sz="2400" dirty="0">
                  <a:solidFill>
                    <a:srgbClr val="000000"/>
                  </a:solidFill>
                  <a:latin typeface="Canva Sans Bold" charset="0"/>
                  <a:ea typeface="Canva Sans"/>
                  <a:cs typeface="Canva Sans"/>
                  <a:sym typeface="Canva Sans"/>
                </a:rPr>
                <a:t>Currently, decision-making is largely intuitive rather than data-driven, making it difficult to:</a:t>
              </a:r>
            </a:p>
            <a:p>
              <a:pPr marL="580218" lvl="1" indent="-290109" algn="l">
                <a:lnSpc>
                  <a:spcPts val="3762"/>
                </a:lnSpc>
                <a:buFont typeface="Arial"/>
                <a:buChar char="•"/>
              </a:pPr>
              <a:r>
                <a:rPr lang="en-US" sz="2400" dirty="0">
                  <a:solidFill>
                    <a:srgbClr val="000000"/>
                  </a:solidFill>
                  <a:latin typeface="Canva Sans Bold" charset="0"/>
                  <a:ea typeface="Canva Sans"/>
                  <a:cs typeface="Canva Sans"/>
                  <a:sym typeface="Canva Sans"/>
                </a:rPr>
                <a:t>Identify the most profitable genres, artists, and albums.</a:t>
              </a:r>
            </a:p>
            <a:p>
              <a:pPr marL="580218" lvl="1" indent="-290109" algn="l">
                <a:lnSpc>
                  <a:spcPts val="3762"/>
                </a:lnSpc>
                <a:buFont typeface="Arial"/>
                <a:buChar char="•"/>
              </a:pPr>
              <a:r>
                <a:rPr lang="en-US" sz="2400" dirty="0">
                  <a:solidFill>
                    <a:srgbClr val="000000"/>
                  </a:solidFill>
                  <a:latin typeface="Canva Sans Bold" charset="0"/>
                  <a:ea typeface="Canva Sans"/>
                  <a:cs typeface="Canva Sans"/>
                  <a:sym typeface="Canva Sans"/>
                </a:rPr>
                <a:t>Understand regional sales trends and customer purchasing habits.</a:t>
              </a:r>
            </a:p>
            <a:p>
              <a:pPr marL="580218" lvl="1" indent="-290109" algn="l">
                <a:lnSpc>
                  <a:spcPts val="3762"/>
                </a:lnSpc>
                <a:buFont typeface="Arial"/>
                <a:buChar char="•"/>
              </a:pPr>
              <a:r>
                <a:rPr lang="en-US" sz="2400" dirty="0">
                  <a:solidFill>
                    <a:srgbClr val="000000"/>
                  </a:solidFill>
                  <a:latin typeface="Canva Sans Bold" charset="0"/>
                  <a:ea typeface="Canva Sans"/>
                  <a:cs typeface="Canva Sans"/>
                  <a:sym typeface="Canva Sans"/>
                </a:rPr>
                <a:t>Evaluate employee performance (sales representatives) across territories.</a:t>
              </a:r>
            </a:p>
            <a:p>
              <a:pPr marL="580218" lvl="1" indent="-290109" algn="l">
                <a:lnSpc>
                  <a:spcPts val="3762"/>
                </a:lnSpc>
                <a:buFont typeface="Arial"/>
                <a:buChar char="•"/>
              </a:pPr>
              <a:r>
                <a:rPr lang="en-US" sz="2400" dirty="0">
                  <a:solidFill>
                    <a:srgbClr val="000000"/>
                  </a:solidFill>
                  <a:latin typeface="Canva Sans Bold" charset="0"/>
                  <a:ea typeface="Canva Sans"/>
                  <a:cs typeface="Canva Sans"/>
                  <a:sym typeface="Canva Sans"/>
                </a:rPr>
                <a:t>Develop effective marketing and promotion strategies for new record labels.</a:t>
              </a:r>
            </a:p>
            <a:p>
              <a:pPr algn="l">
                <a:lnSpc>
                  <a:spcPts val="3762"/>
                </a:lnSpc>
              </a:pPr>
              <a:r>
                <a:rPr lang="en-US" sz="2400" dirty="0">
                  <a:solidFill>
                    <a:srgbClr val="000000"/>
                  </a:solidFill>
                  <a:latin typeface="Canva Sans Bold" charset="0"/>
                  <a:ea typeface="Canva Sans"/>
                  <a:cs typeface="Canva Sans"/>
                  <a:sym typeface="Canva Sans"/>
                </a:rPr>
                <a:t>This project aims to transform Chinook’s raw data into actionable insights by performing data analysis and visualization on key business dimensions such as sales, customers, and genres. The goal is to help stakeholders make evidence-based decisions to improve revenue, enhance customer engagement, and optimize marketing efforts.</a:t>
              </a:r>
            </a:p>
            <a:p>
              <a:pPr algn="l">
                <a:lnSpc>
                  <a:spcPts val="3622"/>
                </a:lnSpc>
              </a:pPr>
              <a:endParaRPr lang="en-US" sz="2400" dirty="0">
                <a:solidFill>
                  <a:srgbClr val="000000"/>
                </a:solidFill>
                <a:latin typeface="Canva Sans Bold" charset="0"/>
                <a:ea typeface="Canva Sans"/>
                <a:cs typeface="Canva Sans"/>
                <a:sym typeface="Canva Sans"/>
              </a:endParaRPr>
            </a:p>
            <a:p>
              <a:pPr algn="l">
                <a:lnSpc>
                  <a:spcPts val="6562"/>
                </a:lnSpc>
              </a:pPr>
              <a:endParaRPr lang="en-US" sz="2400" dirty="0">
                <a:solidFill>
                  <a:srgbClr val="000000"/>
                </a:solidFill>
                <a:latin typeface="Canva Sans Bold" charset="0"/>
                <a:ea typeface="Canva Sans"/>
                <a:cs typeface="Canva Sans"/>
                <a:sym typeface="Canva Sans"/>
              </a:endParaRPr>
            </a:p>
          </p:txBody>
        </p:sp>
      </p:grpSp>
      <p:sp>
        <p:nvSpPr>
          <p:cNvPr id="16" name="TextBox 16"/>
          <p:cNvSpPr txBox="1"/>
          <p:nvPr/>
        </p:nvSpPr>
        <p:spPr>
          <a:xfrm>
            <a:off x="1990094" y="242132"/>
            <a:ext cx="9491236" cy="937895"/>
          </a:xfrm>
          <a:prstGeom prst="rect">
            <a:avLst/>
          </a:prstGeom>
        </p:spPr>
        <p:txBody>
          <a:bodyPr lIns="0" tIns="0" rIns="0" bIns="0" rtlCol="0" anchor="t">
            <a:spAutoFit/>
          </a:bodyPr>
          <a:lstStyle/>
          <a:p>
            <a:pPr algn="l">
              <a:lnSpc>
                <a:spcPts val="6160"/>
              </a:lnSpc>
            </a:pPr>
            <a:r>
              <a:rPr lang="en-US" sz="5600">
                <a:solidFill>
                  <a:srgbClr val="161A1D"/>
                </a:solidFill>
                <a:latin typeface="Heading Now 71-78"/>
                <a:ea typeface="Heading Now 71-78"/>
                <a:cs typeface="Heading Now 71-78"/>
                <a:sym typeface="Heading Now 71-78"/>
              </a:rPr>
              <a:t> 🎵Problem Statement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563689" y="-937649"/>
            <a:ext cx="5066691" cy="5066691"/>
          </a:xfrm>
          <a:custGeom>
            <a:avLst/>
            <a:gdLst/>
            <a:ahLst/>
            <a:cxnLst/>
            <a:rect l="l" t="t" r="r" b="b"/>
            <a:pathLst>
              <a:path w="5066691" h="5066691">
                <a:moveTo>
                  <a:pt x="0" y="0"/>
                </a:moveTo>
                <a:lnTo>
                  <a:pt x="5066691" y="0"/>
                </a:lnTo>
                <a:lnTo>
                  <a:pt x="5066691" y="5066691"/>
                </a:lnTo>
                <a:lnTo>
                  <a:pt x="0" y="5066691"/>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91616" y="1071125"/>
            <a:ext cx="1481830" cy="524571"/>
          </a:xfrm>
          <a:custGeom>
            <a:avLst/>
            <a:gdLst/>
            <a:ahLst/>
            <a:cxnLst/>
            <a:rect l="l" t="t" r="r" b="b"/>
            <a:pathLst>
              <a:path w="1481830" h="524571">
                <a:moveTo>
                  <a:pt x="0" y="0"/>
                </a:moveTo>
                <a:lnTo>
                  <a:pt x="1481830" y="0"/>
                </a:lnTo>
                <a:lnTo>
                  <a:pt x="1481830" y="524572"/>
                </a:lnTo>
                <a:lnTo>
                  <a:pt x="0" y="524572"/>
                </a:lnTo>
                <a:lnTo>
                  <a:pt x="0" y="0"/>
                </a:lnTo>
                <a:close/>
              </a:path>
            </a:pathLst>
          </a:custGeom>
          <a:blipFill>
            <a:blip r:embed="rId4">
              <a:extLst>
                <a:ext uri="{96DAC541-7B7A-43D3-8B79-37D633B846F1}">
                  <asvg:svgBlip xmlns:asvg="http://schemas.microsoft.com/office/drawing/2016/SVG/main" xmlns="" r:embed="rId5"/>
                </a:ext>
              </a:extLst>
            </a:blip>
            <a:stretch>
              <a:fillRect t="-127827" r="-47370"/>
            </a:stretch>
          </a:blipFill>
        </p:spPr>
      </p:sp>
      <p:grpSp>
        <p:nvGrpSpPr>
          <p:cNvPr id="4" name="Group 4"/>
          <p:cNvGrpSpPr/>
          <p:nvPr/>
        </p:nvGrpSpPr>
        <p:grpSpPr>
          <a:xfrm>
            <a:off x="-375527" y="-134568"/>
            <a:ext cx="998322" cy="10421568"/>
            <a:chOff x="0" y="0"/>
            <a:chExt cx="262932" cy="2744775"/>
          </a:xfrm>
        </p:grpSpPr>
        <p:sp>
          <p:nvSpPr>
            <p:cNvPr id="5" name="Freeform 5"/>
            <p:cNvSpPr/>
            <p:nvPr/>
          </p:nvSpPr>
          <p:spPr>
            <a:xfrm>
              <a:off x="0" y="0"/>
              <a:ext cx="262932" cy="2744775"/>
            </a:xfrm>
            <a:custGeom>
              <a:avLst/>
              <a:gdLst/>
              <a:ahLst/>
              <a:cxnLst/>
              <a:rect l="l" t="t" r="r" b="b"/>
              <a:pathLst>
                <a:path w="262932" h="2744775">
                  <a:moveTo>
                    <a:pt x="0" y="0"/>
                  </a:moveTo>
                  <a:lnTo>
                    <a:pt x="262932" y="0"/>
                  </a:lnTo>
                  <a:lnTo>
                    <a:pt x="262932"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262932"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4916614" y="2752707"/>
            <a:ext cx="11858180" cy="6505593"/>
          </a:xfrm>
          <a:custGeom>
            <a:avLst/>
            <a:gdLst/>
            <a:ahLst/>
            <a:cxnLst/>
            <a:rect l="l" t="t" r="r" b="b"/>
            <a:pathLst>
              <a:path w="11858180" h="6505593">
                <a:moveTo>
                  <a:pt x="0" y="0"/>
                </a:moveTo>
                <a:lnTo>
                  <a:pt x="11858180" y="0"/>
                </a:lnTo>
                <a:lnTo>
                  <a:pt x="11858180" y="6505593"/>
                </a:lnTo>
                <a:lnTo>
                  <a:pt x="0" y="6505593"/>
                </a:lnTo>
                <a:lnTo>
                  <a:pt x="0" y="0"/>
                </a:lnTo>
                <a:close/>
              </a:path>
            </a:pathLst>
          </a:custGeom>
          <a:blipFill>
            <a:blip r:embed="rId6"/>
            <a:stretch>
              <a:fillRect t="-125" r="-1057" b="-1877"/>
            </a:stretch>
          </a:blipFill>
        </p:spPr>
      </p:sp>
      <p:sp>
        <p:nvSpPr>
          <p:cNvPr id="8" name="TextBox 8"/>
          <p:cNvSpPr txBox="1"/>
          <p:nvPr/>
        </p:nvSpPr>
        <p:spPr>
          <a:xfrm>
            <a:off x="6352561" y="265341"/>
            <a:ext cx="7818660" cy="1068070"/>
          </a:xfrm>
          <a:prstGeom prst="rect">
            <a:avLst/>
          </a:prstGeom>
        </p:spPr>
        <p:txBody>
          <a:bodyPr lIns="0" tIns="0" rIns="0" bIns="0" rtlCol="0" anchor="t">
            <a:spAutoFit/>
          </a:bodyPr>
          <a:lstStyle/>
          <a:p>
            <a:pPr algn="l">
              <a:lnSpc>
                <a:spcPts val="6800"/>
              </a:lnSpc>
            </a:pPr>
            <a:r>
              <a:rPr lang="en-US" sz="6800" spc="-374">
                <a:solidFill>
                  <a:srgbClr val="161A1D"/>
                </a:solidFill>
                <a:latin typeface="Heading Now 71-78"/>
                <a:ea typeface="Heading Now 71-78"/>
                <a:cs typeface="Heading Now 71-78"/>
                <a:sym typeface="Heading Now 71-78"/>
              </a:rPr>
              <a:t>Database Schema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9580875"/>
            <a:ext cx="11965855" cy="1111193"/>
            <a:chOff x="0" y="0"/>
            <a:chExt cx="3151501" cy="292660"/>
          </a:xfrm>
        </p:grpSpPr>
        <p:sp>
          <p:nvSpPr>
            <p:cNvPr id="3" name="Freeform 3"/>
            <p:cNvSpPr/>
            <p:nvPr/>
          </p:nvSpPr>
          <p:spPr>
            <a:xfrm>
              <a:off x="0" y="0"/>
              <a:ext cx="3151501" cy="292660"/>
            </a:xfrm>
            <a:custGeom>
              <a:avLst/>
              <a:gdLst/>
              <a:ahLst/>
              <a:cxnLst/>
              <a:rect l="l" t="t" r="r" b="b"/>
              <a:pathLst>
                <a:path w="3151501" h="292660">
                  <a:moveTo>
                    <a:pt x="0" y="0"/>
                  </a:moveTo>
                  <a:lnTo>
                    <a:pt x="3151501" y="0"/>
                  </a:lnTo>
                  <a:lnTo>
                    <a:pt x="3151501" y="292660"/>
                  </a:lnTo>
                  <a:lnTo>
                    <a:pt x="0" y="292660"/>
                  </a:lnTo>
                  <a:close/>
                </a:path>
              </a:pathLst>
            </a:custGeom>
            <a:solidFill>
              <a:srgbClr val="A4A6A5"/>
            </a:solidFill>
          </p:spPr>
        </p:sp>
        <p:sp>
          <p:nvSpPr>
            <p:cNvPr id="4" name="TextBox 4"/>
            <p:cNvSpPr txBox="1"/>
            <p:nvPr/>
          </p:nvSpPr>
          <p:spPr>
            <a:xfrm>
              <a:off x="0" y="-38100"/>
              <a:ext cx="3151501" cy="33076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298450" y="2269925"/>
            <a:ext cx="395400" cy="395400"/>
          </a:xfrm>
          <a:custGeom>
            <a:avLst/>
            <a:gdLst/>
            <a:ahLst/>
            <a:cxnLst/>
            <a:rect l="l" t="t" r="r" b="b"/>
            <a:pathLst>
              <a:path w="395400" h="395400">
                <a:moveTo>
                  <a:pt x="0" y="0"/>
                </a:moveTo>
                <a:lnTo>
                  <a:pt x="395400" y="0"/>
                </a:lnTo>
                <a:lnTo>
                  <a:pt x="395400" y="395399"/>
                </a:lnTo>
                <a:lnTo>
                  <a:pt x="0" y="39539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0" y="1643324"/>
            <a:ext cx="18288000" cy="8643676"/>
            <a:chOff x="0" y="0"/>
            <a:chExt cx="24384000" cy="11524902"/>
          </a:xfrm>
        </p:grpSpPr>
        <p:sp>
          <p:nvSpPr>
            <p:cNvPr id="7" name="Freeform 7"/>
            <p:cNvSpPr/>
            <p:nvPr/>
          </p:nvSpPr>
          <p:spPr>
            <a:xfrm>
              <a:off x="0" y="0"/>
              <a:ext cx="24384000" cy="11423302"/>
            </a:xfrm>
            <a:custGeom>
              <a:avLst/>
              <a:gdLst/>
              <a:ahLst/>
              <a:cxnLst/>
              <a:rect l="l" t="t" r="r" b="b"/>
              <a:pathLst>
                <a:path w="24384000" h="11423302">
                  <a:moveTo>
                    <a:pt x="0" y="0"/>
                  </a:moveTo>
                  <a:lnTo>
                    <a:pt x="24384000" y="0"/>
                  </a:lnTo>
                  <a:lnTo>
                    <a:pt x="24384000" y="11423302"/>
                  </a:lnTo>
                  <a:lnTo>
                    <a:pt x="0" y="11423302"/>
                  </a:lnTo>
                  <a:close/>
                </a:path>
              </a:pathLst>
            </a:custGeom>
            <a:solidFill>
              <a:srgbClr val="EEEEEE"/>
            </a:solidFill>
          </p:spPr>
        </p:sp>
        <p:sp>
          <p:nvSpPr>
            <p:cNvPr id="8" name="Freeform 8"/>
            <p:cNvSpPr/>
            <p:nvPr/>
          </p:nvSpPr>
          <p:spPr>
            <a:xfrm>
              <a:off x="0" y="0"/>
              <a:ext cx="24384000" cy="11524902"/>
            </a:xfrm>
            <a:custGeom>
              <a:avLst/>
              <a:gdLst/>
              <a:ahLst/>
              <a:cxnLst/>
              <a:rect l="l" t="t" r="r" b="b"/>
              <a:pathLst>
                <a:path w="24384000" h="11524902">
                  <a:moveTo>
                    <a:pt x="0" y="11423302"/>
                  </a:moveTo>
                  <a:lnTo>
                    <a:pt x="24384000" y="11423302"/>
                  </a:lnTo>
                  <a:lnTo>
                    <a:pt x="24257000" y="11524902"/>
                  </a:lnTo>
                  <a:cubicBezTo>
                    <a:pt x="24257000" y="11524902"/>
                    <a:pt x="23266400" y="11448702"/>
                    <a:pt x="23164800" y="11448702"/>
                  </a:cubicBezTo>
                  <a:lnTo>
                    <a:pt x="1219200" y="11448702"/>
                  </a:lnTo>
                  <a:cubicBezTo>
                    <a:pt x="1117600" y="11448702"/>
                    <a:pt x="127000" y="11524902"/>
                    <a:pt x="127000" y="11524902"/>
                  </a:cubicBezTo>
                  <a:lnTo>
                    <a:pt x="0" y="11423302"/>
                  </a:lnTo>
                  <a:lnTo>
                    <a:pt x="0" y="0"/>
                  </a:lnTo>
                  <a:lnTo>
                    <a:pt x="24384000" y="0"/>
                  </a:lnTo>
                  <a:lnTo>
                    <a:pt x="24384000" y="11423302"/>
                  </a:lnTo>
                  <a:lnTo>
                    <a:pt x="12700" y="11423302"/>
                  </a:lnTo>
                  <a:lnTo>
                    <a:pt x="12700" y="11410602"/>
                  </a:lnTo>
                  <a:lnTo>
                    <a:pt x="24371300" y="11410602"/>
                  </a:lnTo>
                  <a:lnTo>
                    <a:pt x="24371300" y="12700"/>
                  </a:lnTo>
                  <a:lnTo>
                    <a:pt x="12700" y="12700"/>
                  </a:lnTo>
                  <a:lnTo>
                    <a:pt x="12700" y="11423302"/>
                  </a:lnTo>
                </a:path>
              </a:pathLst>
            </a:custGeom>
            <a:solidFill>
              <a:srgbClr val="394C60">
                <a:alpha val="784"/>
              </a:srgbClr>
            </a:solidFill>
          </p:spPr>
        </p:sp>
        <p:sp>
          <p:nvSpPr>
            <p:cNvPr id="9" name="TextBox 9"/>
            <p:cNvSpPr txBox="1"/>
            <p:nvPr/>
          </p:nvSpPr>
          <p:spPr>
            <a:xfrm>
              <a:off x="0" y="-47625"/>
              <a:ext cx="24384000" cy="11013727"/>
            </a:xfrm>
            <a:prstGeom prst="rect">
              <a:avLst/>
            </a:prstGeom>
          </p:spPr>
          <p:txBody>
            <a:bodyPr lIns="203200" tIns="203200" rIns="203200" bIns="203200" rtlCol="0" anchor="t"/>
            <a:lstStyle/>
            <a:p>
              <a:pPr algn="l">
                <a:lnSpc>
                  <a:spcPts val="4199"/>
                </a:lnSpc>
              </a:pPr>
              <a:r>
                <a:rPr lang="en-US" sz="2400" b="1" dirty="0">
                  <a:solidFill>
                    <a:srgbClr val="000000"/>
                  </a:solidFill>
                  <a:latin typeface="Canva Sans Bold" charset="0"/>
                  <a:ea typeface="Canva Sans Bold"/>
                  <a:cs typeface="Canva Sans Bold"/>
                  <a:sym typeface="Canva Sans Bold"/>
                </a:rPr>
                <a:t>customer</a:t>
              </a:r>
              <a:r>
                <a:rPr lang="en-US" sz="2400" dirty="0">
                  <a:solidFill>
                    <a:srgbClr val="000000"/>
                  </a:solidFill>
                  <a:latin typeface="Canva Sans Bold" charset="0"/>
                  <a:ea typeface="Canva Sans"/>
                  <a:cs typeface="Canva Sans"/>
                  <a:sym typeface="Canva Sans"/>
                </a:rPr>
                <a:t>:</a:t>
              </a:r>
            </a:p>
            <a:p>
              <a:pPr marL="647694" lvl="1" indent="-323847" algn="l">
                <a:lnSpc>
                  <a:spcPts val="4199"/>
                </a:lnSpc>
                <a:buFont typeface="Arial"/>
                <a:buChar char="•"/>
              </a:pPr>
              <a:r>
                <a:rPr lang="en-US" sz="2400" dirty="0" err="1">
                  <a:solidFill>
                    <a:srgbClr val="000000"/>
                  </a:solidFill>
                  <a:latin typeface="Canva Sans Bold" charset="0"/>
                  <a:ea typeface="Canva Sans"/>
                  <a:cs typeface="Canva Sans"/>
                  <a:sym typeface="Canva Sans"/>
                </a:rPr>
                <a:t>customer_id</a:t>
              </a:r>
              <a:r>
                <a:rPr lang="en-US" sz="2400" dirty="0">
                  <a:solidFill>
                    <a:srgbClr val="000000"/>
                  </a:solidFill>
                  <a:latin typeface="Canva Sans Bold" charset="0"/>
                  <a:ea typeface="Canva Sans"/>
                  <a:cs typeface="Canva Sans"/>
                  <a:sym typeface="Canva Sans"/>
                </a:rPr>
                <a:t>: Unique identifier assigned to each customer.</a:t>
              </a:r>
            </a:p>
            <a:p>
              <a:pPr marL="647694" lvl="1" indent="-323847" algn="l">
                <a:lnSpc>
                  <a:spcPts val="4199"/>
                </a:lnSpc>
                <a:buFont typeface="Arial"/>
                <a:buChar char="•"/>
              </a:pPr>
              <a:r>
                <a:rPr lang="en-US" sz="2400" dirty="0" err="1">
                  <a:solidFill>
                    <a:srgbClr val="000000"/>
                  </a:solidFill>
                  <a:latin typeface="Canva Sans Bold" charset="0"/>
                  <a:ea typeface="Canva Sans"/>
                  <a:cs typeface="Canva Sans"/>
                  <a:sym typeface="Canva Sans"/>
                </a:rPr>
                <a:t>first_name</a:t>
              </a:r>
              <a:r>
                <a:rPr lang="en-US" sz="2400" dirty="0">
                  <a:solidFill>
                    <a:srgbClr val="000000"/>
                  </a:solidFill>
                  <a:latin typeface="Canva Sans Bold" charset="0"/>
                  <a:ea typeface="Canva Sans"/>
                  <a:cs typeface="Canva Sans"/>
                  <a:sym typeface="Canva Sans"/>
                </a:rPr>
                <a:t>: The given name or first name of a customer.</a:t>
              </a:r>
            </a:p>
            <a:p>
              <a:pPr marL="647694" lvl="1" indent="-323847" algn="l">
                <a:lnSpc>
                  <a:spcPts val="4199"/>
                </a:lnSpc>
                <a:buFont typeface="Arial"/>
                <a:buChar char="•"/>
              </a:pPr>
              <a:r>
                <a:rPr lang="en-US" sz="2400" dirty="0" err="1">
                  <a:solidFill>
                    <a:srgbClr val="000000"/>
                  </a:solidFill>
                  <a:latin typeface="Canva Sans Bold" charset="0"/>
                  <a:ea typeface="Canva Sans"/>
                  <a:cs typeface="Canva Sans"/>
                  <a:sym typeface="Canva Sans"/>
                </a:rPr>
                <a:t>last_name</a:t>
              </a:r>
              <a:r>
                <a:rPr lang="en-US" sz="2400" dirty="0">
                  <a:solidFill>
                    <a:srgbClr val="000000"/>
                  </a:solidFill>
                  <a:latin typeface="Canva Sans Bold" charset="0"/>
                  <a:ea typeface="Canva Sans"/>
                  <a:cs typeface="Canva Sans"/>
                  <a:sym typeface="Canva Sans"/>
                </a:rPr>
                <a:t>: The surname or family name of a customer.</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company: The name of the company associated with a customer.</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address: The street address of a customer's location.</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city: The city where a customer is located.</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state: The state or province where a customer is located.</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country: The country where a customer is located.</a:t>
              </a:r>
            </a:p>
            <a:p>
              <a:pPr marL="647694" lvl="1" indent="-323847" algn="l">
                <a:lnSpc>
                  <a:spcPts val="4199"/>
                </a:lnSpc>
                <a:buFont typeface="Arial"/>
                <a:buChar char="•"/>
              </a:pPr>
              <a:r>
                <a:rPr lang="en-US" sz="2400" dirty="0" err="1">
                  <a:solidFill>
                    <a:srgbClr val="000000"/>
                  </a:solidFill>
                  <a:latin typeface="Canva Sans Bold" charset="0"/>
                  <a:ea typeface="Canva Sans"/>
                  <a:cs typeface="Canva Sans"/>
                  <a:sym typeface="Canva Sans"/>
                </a:rPr>
                <a:t>postal_code</a:t>
              </a:r>
              <a:r>
                <a:rPr lang="en-US" sz="2400" dirty="0">
                  <a:solidFill>
                    <a:srgbClr val="000000"/>
                  </a:solidFill>
                  <a:latin typeface="Canva Sans Bold" charset="0"/>
                  <a:ea typeface="Canva Sans"/>
                  <a:cs typeface="Canva Sans"/>
                  <a:sym typeface="Canva Sans"/>
                </a:rPr>
                <a:t>: The postal or zip code of a customer's address.</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phone: The phone number of a customer.</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fax: The fax number associated with a customer.</a:t>
              </a:r>
            </a:p>
            <a:p>
              <a:pPr marL="647694" lvl="1" indent="-323847" algn="l">
                <a:lnSpc>
                  <a:spcPts val="4199"/>
                </a:lnSpc>
                <a:buFont typeface="Arial"/>
                <a:buChar char="•"/>
              </a:pPr>
              <a:r>
                <a:rPr lang="en-US" sz="2400" dirty="0">
                  <a:solidFill>
                    <a:srgbClr val="000000"/>
                  </a:solidFill>
                  <a:latin typeface="Canva Sans Bold" charset="0"/>
                  <a:ea typeface="Canva Sans"/>
                  <a:cs typeface="Canva Sans"/>
                  <a:sym typeface="Canva Sans"/>
                </a:rPr>
                <a:t>email: The email address of a customer.</a:t>
              </a:r>
            </a:p>
            <a:p>
              <a:pPr marL="647694" lvl="1" indent="-323847" algn="l">
                <a:lnSpc>
                  <a:spcPts val="4199"/>
                </a:lnSpc>
                <a:buFont typeface="Arial"/>
                <a:buChar char="•"/>
              </a:pPr>
              <a:r>
                <a:rPr lang="en-US" sz="2400" dirty="0" err="1">
                  <a:solidFill>
                    <a:srgbClr val="000000"/>
                  </a:solidFill>
                  <a:latin typeface="Canva Sans Bold" charset="0"/>
                  <a:ea typeface="Canva Sans"/>
                  <a:cs typeface="Canva Sans"/>
                  <a:sym typeface="Canva Sans"/>
                </a:rPr>
                <a:t>support_rep_id</a:t>
              </a:r>
              <a:r>
                <a:rPr lang="en-US" sz="2400" dirty="0">
                  <a:solidFill>
                    <a:srgbClr val="000000"/>
                  </a:solidFill>
                  <a:latin typeface="Canva Sans Bold" charset="0"/>
                  <a:ea typeface="Canva Sans"/>
                  <a:cs typeface="Canva Sans"/>
                  <a:sym typeface="Canva Sans"/>
                </a:rPr>
                <a:t>: The employee ID of the support representative assigned to a customer.</a:t>
              </a:r>
            </a:p>
            <a:p>
              <a:pPr algn="l">
                <a:lnSpc>
                  <a:spcPts val="4199"/>
                </a:lnSpc>
              </a:pPr>
              <a:endParaRPr lang="en-US" sz="2400" dirty="0">
                <a:solidFill>
                  <a:srgbClr val="000000"/>
                </a:solidFill>
                <a:latin typeface="Canva Sans Bold" charset="0"/>
                <a:ea typeface="Canva Sans"/>
                <a:cs typeface="Canva Sans"/>
                <a:sym typeface="Canva Sans"/>
              </a:endParaRPr>
            </a:p>
          </p:txBody>
        </p:sp>
      </p:grpSp>
      <p:sp>
        <p:nvSpPr>
          <p:cNvPr id="10" name="TextBox 10"/>
          <p:cNvSpPr txBox="1"/>
          <p:nvPr/>
        </p:nvSpPr>
        <p:spPr>
          <a:xfrm>
            <a:off x="4193956" y="-53460"/>
            <a:ext cx="8319050" cy="1124585"/>
          </a:xfrm>
          <a:prstGeom prst="rect">
            <a:avLst/>
          </a:prstGeom>
        </p:spPr>
        <p:txBody>
          <a:bodyPr lIns="0" tIns="0" rIns="0" bIns="0" rtlCol="0" anchor="t">
            <a:spAutoFit/>
          </a:bodyPr>
          <a:lstStyle/>
          <a:p>
            <a:pPr algn="l">
              <a:lnSpc>
                <a:spcPts val="7480"/>
              </a:lnSpc>
            </a:pPr>
            <a:r>
              <a:rPr lang="en-US" sz="6800">
                <a:solidFill>
                  <a:srgbClr val="161A1D"/>
                </a:solidFill>
                <a:latin typeface="Heading Now 71-78"/>
                <a:ea typeface="Heading Now 71-78"/>
                <a:cs typeface="Heading Now 71-78"/>
                <a:sym typeface="Heading Now 71-78"/>
              </a:rPr>
              <a:t>Data Description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9435511" cy="10369838"/>
            <a:chOff x="0" y="0"/>
            <a:chExt cx="12580681" cy="13826451"/>
          </a:xfrm>
        </p:grpSpPr>
        <p:sp>
          <p:nvSpPr>
            <p:cNvPr id="3" name="Freeform 3"/>
            <p:cNvSpPr/>
            <p:nvPr/>
          </p:nvSpPr>
          <p:spPr>
            <a:xfrm>
              <a:off x="0" y="0"/>
              <a:ext cx="12580681" cy="13724851"/>
            </a:xfrm>
            <a:custGeom>
              <a:avLst/>
              <a:gdLst/>
              <a:ahLst/>
              <a:cxnLst/>
              <a:rect l="l" t="t" r="r" b="b"/>
              <a:pathLst>
                <a:path w="12580681" h="13724851">
                  <a:moveTo>
                    <a:pt x="0" y="0"/>
                  </a:moveTo>
                  <a:lnTo>
                    <a:pt x="12580681" y="0"/>
                  </a:lnTo>
                  <a:lnTo>
                    <a:pt x="12580681" y="13724851"/>
                  </a:lnTo>
                  <a:lnTo>
                    <a:pt x="0" y="13724851"/>
                  </a:lnTo>
                  <a:close/>
                </a:path>
              </a:pathLst>
            </a:custGeom>
            <a:solidFill>
              <a:srgbClr val="EEEEEE"/>
            </a:solidFill>
          </p:spPr>
        </p:sp>
        <p:sp>
          <p:nvSpPr>
            <p:cNvPr id="4" name="Freeform 4"/>
            <p:cNvSpPr/>
            <p:nvPr/>
          </p:nvSpPr>
          <p:spPr>
            <a:xfrm>
              <a:off x="0" y="0"/>
              <a:ext cx="12580681" cy="13826451"/>
            </a:xfrm>
            <a:custGeom>
              <a:avLst/>
              <a:gdLst/>
              <a:ahLst/>
              <a:cxnLst/>
              <a:rect l="l" t="t" r="r" b="b"/>
              <a:pathLst>
                <a:path w="12580681" h="13826451">
                  <a:moveTo>
                    <a:pt x="0" y="13724851"/>
                  </a:moveTo>
                  <a:lnTo>
                    <a:pt x="12580681" y="13724851"/>
                  </a:lnTo>
                  <a:lnTo>
                    <a:pt x="12453681" y="13826451"/>
                  </a:lnTo>
                  <a:cubicBezTo>
                    <a:pt x="12453681" y="13826451"/>
                    <a:pt x="11463081" y="13750251"/>
                    <a:pt x="11361481" y="13750251"/>
                  </a:cubicBezTo>
                  <a:lnTo>
                    <a:pt x="1219200" y="13750251"/>
                  </a:lnTo>
                  <a:cubicBezTo>
                    <a:pt x="1117600" y="13750251"/>
                    <a:pt x="127000" y="13826451"/>
                    <a:pt x="127000" y="13826451"/>
                  </a:cubicBezTo>
                  <a:lnTo>
                    <a:pt x="0" y="13724851"/>
                  </a:lnTo>
                  <a:lnTo>
                    <a:pt x="0" y="0"/>
                  </a:lnTo>
                  <a:lnTo>
                    <a:pt x="12580681" y="0"/>
                  </a:lnTo>
                  <a:lnTo>
                    <a:pt x="12580681" y="13724851"/>
                  </a:lnTo>
                  <a:lnTo>
                    <a:pt x="12700" y="13724851"/>
                  </a:lnTo>
                  <a:lnTo>
                    <a:pt x="12700" y="13712151"/>
                  </a:lnTo>
                  <a:lnTo>
                    <a:pt x="12567981" y="13712151"/>
                  </a:lnTo>
                  <a:lnTo>
                    <a:pt x="12567981" y="12700"/>
                  </a:lnTo>
                  <a:lnTo>
                    <a:pt x="12700" y="12700"/>
                  </a:lnTo>
                  <a:lnTo>
                    <a:pt x="12700" y="13724851"/>
                  </a:lnTo>
                </a:path>
              </a:pathLst>
            </a:custGeom>
            <a:solidFill>
              <a:srgbClr val="394C60">
                <a:alpha val="784"/>
              </a:srgbClr>
            </a:solidFill>
          </p:spPr>
        </p:sp>
        <p:sp>
          <p:nvSpPr>
            <p:cNvPr id="5" name="TextBox 5"/>
            <p:cNvSpPr txBox="1"/>
            <p:nvPr/>
          </p:nvSpPr>
          <p:spPr>
            <a:xfrm>
              <a:off x="0" y="0"/>
              <a:ext cx="12580681" cy="13267651"/>
            </a:xfrm>
            <a:prstGeom prst="rect">
              <a:avLst/>
            </a:prstGeom>
          </p:spPr>
          <p:txBody>
            <a:bodyPr lIns="203200" tIns="203200" rIns="203200" bIns="203200" rtlCol="0" anchor="t"/>
            <a:lstStyle/>
            <a:p>
              <a:pPr algn="l">
                <a:lnSpc>
                  <a:spcPts val="3219"/>
                </a:lnSpc>
              </a:pPr>
              <a:r>
                <a:rPr lang="en-US" sz="2400" b="1" dirty="0">
                  <a:solidFill>
                    <a:srgbClr val="000000"/>
                  </a:solidFill>
                  <a:latin typeface="Canva Sans Bold" charset="0"/>
                  <a:ea typeface="Canva Sans Bold"/>
                  <a:cs typeface="Canva Sans Bold"/>
                  <a:sym typeface="Canva Sans Bold"/>
                </a:rPr>
                <a:t>invoice</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invoice_id</a:t>
              </a:r>
              <a:r>
                <a:rPr lang="en-US" sz="2400" dirty="0">
                  <a:solidFill>
                    <a:srgbClr val="000000"/>
                  </a:solidFill>
                  <a:latin typeface="Canva Sans Bold" charset="0"/>
                  <a:ea typeface="Canva Sans"/>
                  <a:cs typeface="Canva Sans"/>
                  <a:sym typeface="Canva Sans"/>
                </a:rPr>
                <a:t>: Unique identifier assigned to each invoice.</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customer_id</a:t>
              </a:r>
              <a:r>
                <a:rPr lang="en-US" sz="2400" dirty="0">
                  <a:solidFill>
                    <a:srgbClr val="000000"/>
                  </a:solidFill>
                  <a:latin typeface="Canva Sans Bold" charset="0"/>
                  <a:ea typeface="Canva Sans"/>
                  <a:cs typeface="Canva Sans"/>
                  <a:sym typeface="Canva Sans"/>
                </a:rPr>
                <a:t>: The customer ID associated with the invoice.</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invoice_date</a:t>
              </a:r>
              <a:r>
                <a:rPr lang="en-US" sz="2400" dirty="0">
                  <a:solidFill>
                    <a:srgbClr val="000000"/>
                  </a:solidFill>
                  <a:latin typeface="Canva Sans Bold" charset="0"/>
                  <a:ea typeface="Canva Sans"/>
                  <a:cs typeface="Canva Sans"/>
                  <a:sym typeface="Canva Sans"/>
                </a:rPr>
                <a:t>: The date when the invoice was generated or issued.</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billing_address</a:t>
              </a:r>
              <a:r>
                <a:rPr lang="en-US" sz="2400" dirty="0">
                  <a:solidFill>
                    <a:srgbClr val="000000"/>
                  </a:solidFill>
                  <a:latin typeface="Canva Sans Bold" charset="0"/>
                  <a:ea typeface="Canva Sans"/>
                  <a:cs typeface="Canva Sans"/>
                  <a:sym typeface="Canva Sans"/>
                </a:rPr>
                <a:t>: The street address used for billing purposes.</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billing_city</a:t>
              </a:r>
              <a:r>
                <a:rPr lang="en-US" sz="2400" dirty="0">
                  <a:solidFill>
                    <a:srgbClr val="000000"/>
                  </a:solidFill>
                  <a:latin typeface="Canva Sans Bold" charset="0"/>
                  <a:ea typeface="Canva Sans"/>
                  <a:cs typeface="Canva Sans"/>
                  <a:sym typeface="Canva Sans"/>
                </a:rPr>
                <a:t>: The city used for billing purposes.</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billing_state</a:t>
              </a:r>
              <a:r>
                <a:rPr lang="en-US" sz="2400" dirty="0">
                  <a:solidFill>
                    <a:srgbClr val="000000"/>
                  </a:solidFill>
                  <a:latin typeface="Canva Sans Bold" charset="0"/>
                  <a:ea typeface="Canva Sans"/>
                  <a:cs typeface="Canva Sans"/>
                  <a:sym typeface="Canva Sans"/>
                </a:rPr>
                <a:t>: The state or province used for billing purposes.</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billing_country</a:t>
              </a:r>
              <a:r>
                <a:rPr lang="en-US" sz="2400" dirty="0">
                  <a:solidFill>
                    <a:srgbClr val="000000"/>
                  </a:solidFill>
                  <a:latin typeface="Canva Sans Bold" charset="0"/>
                  <a:ea typeface="Canva Sans"/>
                  <a:cs typeface="Canva Sans"/>
                  <a:sym typeface="Canva Sans"/>
                </a:rPr>
                <a:t>: The country used for billing purposes.</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billing_postal_code</a:t>
              </a:r>
              <a:r>
                <a:rPr lang="en-US" sz="2400" dirty="0">
                  <a:solidFill>
                    <a:srgbClr val="000000"/>
                  </a:solidFill>
                  <a:latin typeface="Canva Sans Bold" charset="0"/>
                  <a:ea typeface="Canva Sans"/>
                  <a:cs typeface="Canva Sans"/>
                  <a:sym typeface="Canva Sans"/>
                </a:rPr>
                <a:t>: The postal or zip code used for billing purposes.</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total: The total amount due on the invoice.</a:t>
              </a:r>
            </a:p>
            <a:p>
              <a:pPr algn="l">
                <a:lnSpc>
                  <a:spcPts val="3219"/>
                </a:lnSpc>
              </a:pPr>
              <a:endParaRPr lang="en-US" sz="2400" dirty="0">
                <a:solidFill>
                  <a:srgbClr val="000000"/>
                </a:solidFill>
                <a:latin typeface="Canva Sans Bold" charset="0"/>
                <a:ea typeface="Canva Sans"/>
                <a:cs typeface="Canva Sans"/>
                <a:sym typeface="Canva Sans"/>
              </a:endParaRPr>
            </a:p>
            <a:p>
              <a:pPr algn="l">
                <a:lnSpc>
                  <a:spcPts val="3219"/>
                </a:lnSpc>
              </a:pPr>
              <a:r>
                <a:rPr lang="en-US" sz="2400" b="1" dirty="0" err="1">
                  <a:solidFill>
                    <a:srgbClr val="000000"/>
                  </a:solidFill>
                  <a:latin typeface="Canva Sans Bold" charset="0"/>
                  <a:ea typeface="Canva Sans Bold"/>
                  <a:cs typeface="Canva Sans Bold"/>
                  <a:sym typeface="Canva Sans Bold"/>
                </a:rPr>
                <a:t>invoice_line</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invoice_line_id</a:t>
              </a:r>
              <a:r>
                <a:rPr lang="en-US" sz="2400" dirty="0">
                  <a:solidFill>
                    <a:srgbClr val="000000"/>
                  </a:solidFill>
                  <a:latin typeface="Canva Sans Bold" charset="0"/>
                  <a:ea typeface="Canva Sans"/>
                  <a:cs typeface="Canva Sans"/>
                  <a:sym typeface="Canva Sans"/>
                </a:rPr>
                <a:t>: Unique identifier assigned to each line item on an invoice.</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invoice_id</a:t>
              </a:r>
              <a:r>
                <a:rPr lang="en-US" sz="2400" dirty="0">
                  <a:solidFill>
                    <a:srgbClr val="000000"/>
                  </a:solidFill>
                  <a:latin typeface="Canva Sans Bold" charset="0"/>
                  <a:ea typeface="Canva Sans"/>
                  <a:cs typeface="Canva Sans"/>
                  <a:sym typeface="Canva Sans"/>
                </a:rPr>
                <a:t>: The invoice ID to which the line item belongs.</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track_id</a:t>
              </a:r>
              <a:r>
                <a:rPr lang="en-US" sz="2400" dirty="0">
                  <a:solidFill>
                    <a:srgbClr val="000000"/>
                  </a:solidFill>
                  <a:latin typeface="Canva Sans Bold" charset="0"/>
                  <a:ea typeface="Canva Sans"/>
                  <a:cs typeface="Canva Sans"/>
                  <a:sym typeface="Canva Sans"/>
                </a:rPr>
                <a:t>: The ID of the track or product included in the line item.</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unit_price</a:t>
              </a:r>
              <a:r>
                <a:rPr lang="en-US" sz="2400" dirty="0">
                  <a:solidFill>
                    <a:srgbClr val="000000"/>
                  </a:solidFill>
                  <a:latin typeface="Canva Sans Bold" charset="0"/>
                  <a:ea typeface="Canva Sans"/>
                  <a:cs typeface="Canva Sans"/>
                  <a:sym typeface="Canva Sans"/>
                </a:rPr>
                <a:t>: The price per unit for the line item.</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quantity: The quantity of units for the line item.</a:t>
              </a:r>
            </a:p>
            <a:p>
              <a:pPr algn="l">
                <a:lnSpc>
                  <a:spcPts val="3219"/>
                </a:lnSpc>
              </a:pPr>
              <a:endParaRPr lang="en-US" sz="2400" dirty="0">
                <a:solidFill>
                  <a:srgbClr val="000000"/>
                </a:solidFill>
                <a:latin typeface="Canva Sans Bold" charset="0"/>
                <a:ea typeface="Canva Sans"/>
                <a:cs typeface="Canva Sans"/>
                <a:sym typeface="Canva Sans"/>
              </a:endParaRPr>
            </a:p>
            <a:p>
              <a:pPr algn="l">
                <a:lnSpc>
                  <a:spcPts val="3779"/>
                </a:lnSpc>
              </a:pPr>
              <a:endParaRPr lang="en-US" sz="2400" dirty="0">
                <a:solidFill>
                  <a:srgbClr val="000000"/>
                </a:solidFill>
                <a:latin typeface="Canva Sans Bold" charset="0"/>
                <a:ea typeface="Canva Sans"/>
                <a:cs typeface="Canva Sans"/>
                <a:sym typeface="Canva Sans"/>
              </a:endParaRPr>
            </a:p>
          </p:txBody>
        </p:sp>
      </p:grpSp>
      <p:grpSp>
        <p:nvGrpSpPr>
          <p:cNvPr id="6" name="Group 6"/>
          <p:cNvGrpSpPr/>
          <p:nvPr/>
        </p:nvGrpSpPr>
        <p:grpSpPr>
          <a:xfrm>
            <a:off x="9435511" y="0"/>
            <a:ext cx="8852489" cy="10452676"/>
            <a:chOff x="0" y="0"/>
            <a:chExt cx="11803319" cy="13936902"/>
          </a:xfrm>
        </p:grpSpPr>
        <p:sp>
          <p:nvSpPr>
            <p:cNvPr id="7" name="Freeform 7"/>
            <p:cNvSpPr/>
            <p:nvPr/>
          </p:nvSpPr>
          <p:spPr>
            <a:xfrm>
              <a:off x="0" y="0"/>
              <a:ext cx="11803319" cy="13835301"/>
            </a:xfrm>
            <a:custGeom>
              <a:avLst/>
              <a:gdLst/>
              <a:ahLst/>
              <a:cxnLst/>
              <a:rect l="l" t="t" r="r" b="b"/>
              <a:pathLst>
                <a:path w="11803319" h="13835301">
                  <a:moveTo>
                    <a:pt x="0" y="0"/>
                  </a:moveTo>
                  <a:lnTo>
                    <a:pt x="11803319" y="0"/>
                  </a:lnTo>
                  <a:lnTo>
                    <a:pt x="11803319" y="13835301"/>
                  </a:lnTo>
                  <a:lnTo>
                    <a:pt x="0" y="13835301"/>
                  </a:lnTo>
                  <a:close/>
                </a:path>
              </a:pathLst>
            </a:custGeom>
            <a:solidFill>
              <a:srgbClr val="EEEEEE"/>
            </a:solidFill>
          </p:spPr>
        </p:sp>
        <p:sp>
          <p:nvSpPr>
            <p:cNvPr id="8" name="Freeform 8"/>
            <p:cNvSpPr/>
            <p:nvPr/>
          </p:nvSpPr>
          <p:spPr>
            <a:xfrm>
              <a:off x="0" y="0"/>
              <a:ext cx="11803319" cy="13936901"/>
            </a:xfrm>
            <a:custGeom>
              <a:avLst/>
              <a:gdLst/>
              <a:ahLst/>
              <a:cxnLst/>
              <a:rect l="l" t="t" r="r" b="b"/>
              <a:pathLst>
                <a:path w="11803319" h="13936901">
                  <a:moveTo>
                    <a:pt x="0" y="13835301"/>
                  </a:moveTo>
                  <a:lnTo>
                    <a:pt x="11803319" y="13835301"/>
                  </a:lnTo>
                  <a:lnTo>
                    <a:pt x="11676319" y="13936901"/>
                  </a:lnTo>
                  <a:cubicBezTo>
                    <a:pt x="11676319" y="13936901"/>
                    <a:pt x="10685719" y="13860701"/>
                    <a:pt x="10584119" y="13860701"/>
                  </a:cubicBezTo>
                  <a:lnTo>
                    <a:pt x="1219200" y="13860701"/>
                  </a:lnTo>
                  <a:cubicBezTo>
                    <a:pt x="1117600" y="13860701"/>
                    <a:pt x="127000" y="13936901"/>
                    <a:pt x="127000" y="13936901"/>
                  </a:cubicBezTo>
                  <a:lnTo>
                    <a:pt x="0" y="13835301"/>
                  </a:lnTo>
                  <a:lnTo>
                    <a:pt x="0" y="0"/>
                  </a:lnTo>
                  <a:lnTo>
                    <a:pt x="11803319" y="0"/>
                  </a:lnTo>
                  <a:lnTo>
                    <a:pt x="11803319" y="13835301"/>
                  </a:lnTo>
                  <a:lnTo>
                    <a:pt x="12700" y="13835301"/>
                  </a:lnTo>
                  <a:lnTo>
                    <a:pt x="12700" y="13822601"/>
                  </a:lnTo>
                  <a:lnTo>
                    <a:pt x="11790619" y="13822601"/>
                  </a:lnTo>
                  <a:lnTo>
                    <a:pt x="11790619" y="12700"/>
                  </a:lnTo>
                  <a:lnTo>
                    <a:pt x="12700" y="12700"/>
                  </a:lnTo>
                  <a:lnTo>
                    <a:pt x="12700" y="13835301"/>
                  </a:lnTo>
                </a:path>
              </a:pathLst>
            </a:custGeom>
            <a:solidFill>
              <a:srgbClr val="394C60">
                <a:alpha val="784"/>
              </a:srgbClr>
            </a:solidFill>
          </p:spPr>
        </p:sp>
        <p:sp>
          <p:nvSpPr>
            <p:cNvPr id="9" name="TextBox 9"/>
            <p:cNvSpPr txBox="1"/>
            <p:nvPr/>
          </p:nvSpPr>
          <p:spPr>
            <a:xfrm>
              <a:off x="0" y="-47625"/>
              <a:ext cx="11803319" cy="13425727"/>
            </a:xfrm>
            <a:prstGeom prst="rect">
              <a:avLst/>
            </a:prstGeom>
          </p:spPr>
          <p:txBody>
            <a:bodyPr lIns="203200" tIns="203200" rIns="203200" bIns="203200" rtlCol="0" anchor="t"/>
            <a:lstStyle/>
            <a:p>
              <a:pPr algn="l">
                <a:lnSpc>
                  <a:spcPts val="3219"/>
                </a:lnSpc>
              </a:pPr>
              <a:r>
                <a:rPr lang="en-US" sz="2299" b="1" dirty="0">
                  <a:solidFill>
                    <a:srgbClr val="000000"/>
                  </a:solidFill>
                  <a:latin typeface="Canva Sans Bold" charset="0"/>
                  <a:ea typeface="Canva Sans Bold"/>
                  <a:cs typeface="Canva Sans Bold"/>
                  <a:sym typeface="Canva Sans Bold"/>
                </a:rPr>
                <a:t>track</a:t>
              </a:r>
              <a:r>
                <a:rPr lang="en-US" sz="2299"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track_id</a:t>
              </a:r>
              <a:r>
                <a:rPr lang="en-US" sz="2299" dirty="0">
                  <a:solidFill>
                    <a:srgbClr val="000000"/>
                  </a:solidFill>
                  <a:latin typeface="Canva Sans Bold" charset="0"/>
                  <a:ea typeface="Canva Sans"/>
                  <a:cs typeface="Canva Sans"/>
                  <a:sym typeface="Canva Sans"/>
                </a:rPr>
                <a:t>: Unique identifier assigned to each track or song.</a:t>
              </a:r>
            </a:p>
            <a:p>
              <a:pPr marL="496567" lvl="1" indent="-248284" algn="l">
                <a:lnSpc>
                  <a:spcPts val="3219"/>
                </a:lnSpc>
                <a:buFont typeface="Arial"/>
                <a:buChar char="•"/>
              </a:pPr>
              <a:r>
                <a:rPr lang="en-US" sz="2299" dirty="0">
                  <a:solidFill>
                    <a:srgbClr val="000000"/>
                  </a:solidFill>
                  <a:latin typeface="Canva Sans Bold" charset="0"/>
                  <a:ea typeface="Canva Sans"/>
                  <a:cs typeface="Canva Sans"/>
                  <a:sym typeface="Canva Sans"/>
                </a:rPr>
                <a:t>name: The title or name of the track.</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album_id</a:t>
              </a:r>
              <a:r>
                <a:rPr lang="en-US" sz="2299" dirty="0">
                  <a:solidFill>
                    <a:srgbClr val="000000"/>
                  </a:solidFill>
                  <a:latin typeface="Canva Sans Bold" charset="0"/>
                  <a:ea typeface="Canva Sans"/>
                  <a:cs typeface="Canva Sans"/>
                  <a:sym typeface="Canva Sans"/>
                </a:rPr>
                <a:t>: The ID of the album to which the track belongs.</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media_type_id</a:t>
              </a:r>
              <a:r>
                <a:rPr lang="en-US" sz="2299" dirty="0">
                  <a:solidFill>
                    <a:srgbClr val="000000"/>
                  </a:solidFill>
                  <a:latin typeface="Canva Sans Bold" charset="0"/>
                  <a:ea typeface="Canva Sans"/>
                  <a:cs typeface="Canva Sans"/>
                  <a:sym typeface="Canva Sans"/>
                </a:rPr>
                <a:t>: The ID of the media type associated with the track.</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genre_id</a:t>
              </a:r>
              <a:r>
                <a:rPr lang="en-US" sz="2299" dirty="0">
                  <a:solidFill>
                    <a:srgbClr val="000000"/>
                  </a:solidFill>
                  <a:latin typeface="Canva Sans Bold" charset="0"/>
                  <a:ea typeface="Canva Sans"/>
                  <a:cs typeface="Canva Sans"/>
                  <a:sym typeface="Canva Sans"/>
                </a:rPr>
                <a:t>: The ID of the genre associated with the track.</a:t>
              </a:r>
            </a:p>
            <a:p>
              <a:pPr marL="496567" lvl="1" indent="-248284" algn="l">
                <a:lnSpc>
                  <a:spcPts val="3219"/>
                </a:lnSpc>
                <a:buFont typeface="Arial"/>
                <a:buChar char="•"/>
              </a:pPr>
              <a:r>
                <a:rPr lang="en-US" sz="2299" dirty="0">
                  <a:solidFill>
                    <a:srgbClr val="000000"/>
                  </a:solidFill>
                  <a:latin typeface="Canva Sans Bold" charset="0"/>
                  <a:ea typeface="Canva Sans"/>
                  <a:cs typeface="Canva Sans"/>
                  <a:sym typeface="Canva Sans"/>
                </a:rPr>
                <a:t>composer: The name of the composer or artist who composed the track.</a:t>
              </a:r>
            </a:p>
            <a:p>
              <a:pPr marL="496567" lvl="1" indent="-248284" algn="l">
                <a:lnSpc>
                  <a:spcPts val="3219"/>
                </a:lnSpc>
                <a:buFont typeface="Arial"/>
                <a:buChar char="•"/>
              </a:pPr>
              <a:r>
                <a:rPr lang="en-US" sz="2299" dirty="0">
                  <a:solidFill>
                    <a:srgbClr val="000000"/>
                  </a:solidFill>
                  <a:latin typeface="Canva Sans Bold" charset="0"/>
                  <a:ea typeface="Canva Sans"/>
                  <a:cs typeface="Canva Sans"/>
                  <a:sym typeface="Canva Sans"/>
                </a:rPr>
                <a:t>milliseconds: The duration of the track in milliseconds.</a:t>
              </a:r>
            </a:p>
            <a:p>
              <a:pPr marL="496567" lvl="1" indent="-248284" algn="l">
                <a:lnSpc>
                  <a:spcPts val="3219"/>
                </a:lnSpc>
                <a:buFont typeface="Arial"/>
                <a:buChar char="•"/>
              </a:pPr>
              <a:r>
                <a:rPr lang="en-US" sz="2299" dirty="0">
                  <a:solidFill>
                    <a:srgbClr val="000000"/>
                  </a:solidFill>
                  <a:latin typeface="Canva Sans Bold" charset="0"/>
                  <a:ea typeface="Canva Sans"/>
                  <a:cs typeface="Canva Sans"/>
                  <a:sym typeface="Canva Sans"/>
                </a:rPr>
                <a:t>bytes: The file size of the track in bytes.</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unit_price</a:t>
              </a:r>
              <a:r>
                <a:rPr lang="en-US" sz="2299" dirty="0">
                  <a:solidFill>
                    <a:srgbClr val="000000"/>
                  </a:solidFill>
                  <a:latin typeface="Canva Sans Bold" charset="0"/>
                  <a:ea typeface="Canva Sans"/>
                  <a:cs typeface="Canva Sans"/>
                  <a:sym typeface="Canva Sans"/>
                </a:rPr>
                <a:t>: The price per unit for the track.</a:t>
              </a:r>
            </a:p>
            <a:p>
              <a:pPr algn="l">
                <a:lnSpc>
                  <a:spcPts val="3219"/>
                </a:lnSpc>
              </a:pPr>
              <a:endParaRPr lang="en-US" sz="2299" dirty="0">
                <a:solidFill>
                  <a:srgbClr val="000000"/>
                </a:solidFill>
                <a:latin typeface="Canva Sans Bold" charset="0"/>
                <a:ea typeface="Canva Sans"/>
                <a:cs typeface="Canva Sans"/>
                <a:sym typeface="Canva Sans"/>
              </a:endParaRPr>
            </a:p>
            <a:p>
              <a:pPr algn="l">
                <a:lnSpc>
                  <a:spcPts val="3219"/>
                </a:lnSpc>
              </a:pPr>
              <a:r>
                <a:rPr lang="en-US" sz="2299" b="1" dirty="0">
                  <a:solidFill>
                    <a:srgbClr val="000000"/>
                  </a:solidFill>
                  <a:latin typeface="Canva Sans Bold" charset="0"/>
                  <a:ea typeface="Canva Sans Bold"/>
                  <a:cs typeface="Canva Sans Bold"/>
                  <a:sym typeface="Canva Sans Bold"/>
                </a:rPr>
                <a:t>playlist</a:t>
              </a:r>
              <a:r>
                <a:rPr lang="en-US" sz="2299"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playlist_id</a:t>
              </a:r>
              <a:r>
                <a:rPr lang="en-US" sz="2299" dirty="0">
                  <a:solidFill>
                    <a:srgbClr val="000000"/>
                  </a:solidFill>
                  <a:latin typeface="Canva Sans Bold" charset="0"/>
                  <a:ea typeface="Canva Sans"/>
                  <a:cs typeface="Canva Sans"/>
                  <a:sym typeface="Canva Sans"/>
                </a:rPr>
                <a:t>: Unique identifier assigned to each playlist.</a:t>
              </a:r>
            </a:p>
            <a:p>
              <a:pPr marL="496567" lvl="1" indent="-248284" algn="l">
                <a:lnSpc>
                  <a:spcPts val="3219"/>
                </a:lnSpc>
                <a:buFont typeface="Arial"/>
                <a:buChar char="•"/>
              </a:pPr>
              <a:r>
                <a:rPr lang="en-US" sz="2299" dirty="0">
                  <a:solidFill>
                    <a:srgbClr val="000000"/>
                  </a:solidFill>
                  <a:latin typeface="Canva Sans Bold" charset="0"/>
                  <a:ea typeface="Canva Sans"/>
                  <a:cs typeface="Canva Sans"/>
                  <a:sym typeface="Canva Sans"/>
                </a:rPr>
                <a:t>name: The name or title of the playlist.</a:t>
              </a:r>
            </a:p>
            <a:p>
              <a:pPr algn="l">
                <a:lnSpc>
                  <a:spcPts val="3219"/>
                </a:lnSpc>
              </a:pPr>
              <a:endParaRPr lang="en-US" sz="2299" dirty="0">
                <a:solidFill>
                  <a:srgbClr val="000000"/>
                </a:solidFill>
                <a:latin typeface="Canva Sans Bold" charset="0"/>
                <a:ea typeface="Canva Sans"/>
                <a:cs typeface="Canva Sans"/>
                <a:sym typeface="Canva Sans"/>
              </a:endParaRPr>
            </a:p>
            <a:p>
              <a:pPr algn="l">
                <a:lnSpc>
                  <a:spcPts val="3219"/>
                </a:lnSpc>
              </a:pPr>
              <a:r>
                <a:rPr lang="en-US" sz="2299" b="1" dirty="0" err="1">
                  <a:solidFill>
                    <a:srgbClr val="000000"/>
                  </a:solidFill>
                  <a:latin typeface="Canva Sans Bold" charset="0"/>
                  <a:ea typeface="Canva Sans Bold"/>
                  <a:cs typeface="Canva Sans Bold"/>
                  <a:sym typeface="Canva Sans Bold"/>
                </a:rPr>
                <a:t>playlist_track</a:t>
              </a:r>
              <a:r>
                <a:rPr lang="en-US" sz="2299"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playlist_id</a:t>
              </a:r>
              <a:r>
                <a:rPr lang="en-US" sz="2299" dirty="0">
                  <a:solidFill>
                    <a:srgbClr val="000000"/>
                  </a:solidFill>
                  <a:latin typeface="Canva Sans Bold" charset="0"/>
                  <a:ea typeface="Canva Sans"/>
                  <a:cs typeface="Canva Sans"/>
                  <a:sym typeface="Canva Sans"/>
                </a:rPr>
                <a:t>: The ID of the playlist to which the track belongs.</a:t>
              </a:r>
            </a:p>
            <a:p>
              <a:pPr marL="496567" lvl="1" indent="-248284" algn="l">
                <a:lnSpc>
                  <a:spcPts val="3219"/>
                </a:lnSpc>
                <a:buFont typeface="Arial"/>
                <a:buChar char="•"/>
              </a:pPr>
              <a:r>
                <a:rPr lang="en-US" sz="2299" dirty="0" err="1">
                  <a:solidFill>
                    <a:srgbClr val="000000"/>
                  </a:solidFill>
                  <a:latin typeface="Canva Sans Bold" charset="0"/>
                  <a:ea typeface="Canva Sans"/>
                  <a:cs typeface="Canva Sans"/>
                  <a:sym typeface="Canva Sans"/>
                </a:rPr>
                <a:t>track_id</a:t>
              </a:r>
              <a:r>
                <a:rPr lang="en-US" sz="2299" dirty="0">
                  <a:solidFill>
                    <a:srgbClr val="000000"/>
                  </a:solidFill>
                  <a:latin typeface="Canva Sans Bold" charset="0"/>
                  <a:ea typeface="Canva Sans"/>
                  <a:cs typeface="Canva Sans"/>
                  <a:sym typeface="Canva Sans"/>
                </a:rPr>
                <a:t>: The ID of the track included in the playlist.</a:t>
              </a:r>
            </a:p>
            <a:p>
              <a:pPr algn="l">
                <a:lnSpc>
                  <a:spcPts val="3219"/>
                </a:lnSpc>
              </a:pPr>
              <a:endParaRPr lang="en-US" sz="2299" dirty="0">
                <a:solidFill>
                  <a:srgbClr val="000000"/>
                </a:solidFill>
                <a:latin typeface="Canva Sans Bold" charset="0"/>
                <a:ea typeface="Canva Sans"/>
                <a:cs typeface="Canva Sans"/>
                <a:sym typeface="Canva Sans"/>
              </a:endParaRPr>
            </a:p>
            <a:p>
              <a:pPr algn="l">
                <a:lnSpc>
                  <a:spcPts val="3219"/>
                </a:lnSpc>
              </a:pPr>
              <a:endParaRPr lang="en-US" sz="2299" dirty="0">
                <a:solidFill>
                  <a:srgbClr val="000000"/>
                </a:solidFill>
                <a:latin typeface="Canva Sans Bold" charset="0"/>
                <a:ea typeface="Canva Sans"/>
                <a:cs typeface="Canva Sans"/>
                <a:sym typeface="Canva Sans"/>
              </a:endParaRPr>
            </a:p>
            <a:p>
              <a:pPr algn="l">
                <a:lnSpc>
                  <a:spcPts val="3779"/>
                </a:lnSpc>
              </a:pPr>
              <a:endParaRPr lang="en-US" sz="2299" dirty="0">
                <a:solidFill>
                  <a:srgbClr val="000000"/>
                </a:solidFill>
                <a:latin typeface="Canva Sans Bold" charset="0"/>
                <a:ea typeface="Canva Sans"/>
                <a:cs typeface="Canva Sans"/>
                <a:sym typeface="Canva Sans"/>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Group 2"/>
          <p:cNvGrpSpPr/>
          <p:nvPr/>
        </p:nvGrpSpPr>
        <p:grpSpPr>
          <a:xfrm>
            <a:off x="0" y="-28575"/>
            <a:ext cx="9144000" cy="10315576"/>
            <a:chOff x="0" y="0"/>
            <a:chExt cx="12192000" cy="14004775"/>
          </a:xfrm>
        </p:grpSpPr>
        <p:sp>
          <p:nvSpPr>
            <p:cNvPr id="3" name="Freeform 3"/>
            <p:cNvSpPr/>
            <p:nvPr/>
          </p:nvSpPr>
          <p:spPr>
            <a:xfrm>
              <a:off x="0" y="0"/>
              <a:ext cx="12192000" cy="13903175"/>
            </a:xfrm>
            <a:custGeom>
              <a:avLst/>
              <a:gdLst/>
              <a:ahLst/>
              <a:cxnLst/>
              <a:rect l="l" t="t" r="r" b="b"/>
              <a:pathLst>
                <a:path w="12192000" h="13903175">
                  <a:moveTo>
                    <a:pt x="0" y="0"/>
                  </a:moveTo>
                  <a:lnTo>
                    <a:pt x="12192000" y="0"/>
                  </a:lnTo>
                  <a:lnTo>
                    <a:pt x="12192000" y="13903175"/>
                  </a:lnTo>
                  <a:lnTo>
                    <a:pt x="0" y="13903175"/>
                  </a:lnTo>
                  <a:close/>
                </a:path>
              </a:pathLst>
            </a:custGeom>
            <a:solidFill>
              <a:srgbClr val="EEEEEE"/>
            </a:solidFill>
          </p:spPr>
        </p:sp>
        <p:sp>
          <p:nvSpPr>
            <p:cNvPr id="4" name="Freeform 4"/>
            <p:cNvSpPr/>
            <p:nvPr/>
          </p:nvSpPr>
          <p:spPr>
            <a:xfrm>
              <a:off x="0" y="0"/>
              <a:ext cx="12192000" cy="14004775"/>
            </a:xfrm>
            <a:custGeom>
              <a:avLst/>
              <a:gdLst/>
              <a:ahLst/>
              <a:cxnLst/>
              <a:rect l="l" t="t" r="r" b="b"/>
              <a:pathLst>
                <a:path w="12192000" h="14004775">
                  <a:moveTo>
                    <a:pt x="0" y="13903175"/>
                  </a:moveTo>
                  <a:lnTo>
                    <a:pt x="12192000" y="13903175"/>
                  </a:lnTo>
                  <a:lnTo>
                    <a:pt x="12065000" y="14004775"/>
                  </a:lnTo>
                  <a:cubicBezTo>
                    <a:pt x="12065000" y="14004775"/>
                    <a:pt x="11074400" y="13928575"/>
                    <a:pt x="10972800" y="13928575"/>
                  </a:cubicBezTo>
                  <a:lnTo>
                    <a:pt x="1219200" y="13928575"/>
                  </a:lnTo>
                  <a:cubicBezTo>
                    <a:pt x="1117600" y="13928575"/>
                    <a:pt x="127000" y="14004775"/>
                    <a:pt x="127000" y="14004775"/>
                  </a:cubicBezTo>
                  <a:lnTo>
                    <a:pt x="0" y="13903175"/>
                  </a:lnTo>
                  <a:lnTo>
                    <a:pt x="0" y="0"/>
                  </a:lnTo>
                  <a:lnTo>
                    <a:pt x="12192000" y="0"/>
                  </a:lnTo>
                  <a:lnTo>
                    <a:pt x="12192000" y="13903175"/>
                  </a:lnTo>
                  <a:lnTo>
                    <a:pt x="12700" y="13903175"/>
                  </a:lnTo>
                  <a:lnTo>
                    <a:pt x="12700" y="13890475"/>
                  </a:lnTo>
                  <a:lnTo>
                    <a:pt x="12179300" y="13890475"/>
                  </a:lnTo>
                  <a:lnTo>
                    <a:pt x="12179300" y="12700"/>
                  </a:lnTo>
                  <a:lnTo>
                    <a:pt x="12700" y="12700"/>
                  </a:lnTo>
                  <a:lnTo>
                    <a:pt x="12700" y="13903175"/>
                  </a:lnTo>
                </a:path>
              </a:pathLst>
            </a:custGeom>
            <a:solidFill>
              <a:srgbClr val="394C60">
                <a:alpha val="784"/>
              </a:srgbClr>
            </a:solidFill>
          </p:spPr>
        </p:sp>
        <p:sp>
          <p:nvSpPr>
            <p:cNvPr id="5" name="TextBox 5"/>
            <p:cNvSpPr txBox="1"/>
            <p:nvPr/>
          </p:nvSpPr>
          <p:spPr>
            <a:xfrm>
              <a:off x="0" y="288775"/>
              <a:ext cx="12192000" cy="13157199"/>
            </a:xfrm>
            <a:prstGeom prst="rect">
              <a:avLst/>
            </a:prstGeom>
          </p:spPr>
          <p:txBody>
            <a:bodyPr lIns="203200" tIns="203200" rIns="203200" bIns="203200" rtlCol="0" anchor="t"/>
            <a:lstStyle/>
            <a:p>
              <a:pPr algn="l">
                <a:lnSpc>
                  <a:spcPts val="3219"/>
                </a:lnSpc>
              </a:pPr>
              <a:r>
                <a:rPr lang="en-US" sz="2400" b="1" dirty="0">
                  <a:solidFill>
                    <a:srgbClr val="000000"/>
                  </a:solidFill>
                  <a:latin typeface="Canva Sans Bold" charset="0"/>
                  <a:ea typeface="Canva Sans Bold"/>
                  <a:cs typeface="Canva Sans Bold"/>
                  <a:sym typeface="Canva Sans Bold"/>
                </a:rPr>
                <a:t>album</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album_id</a:t>
              </a:r>
              <a:r>
                <a:rPr lang="en-US" sz="2400" dirty="0">
                  <a:solidFill>
                    <a:srgbClr val="000000"/>
                  </a:solidFill>
                  <a:latin typeface="Canva Sans Bold" charset="0"/>
                  <a:ea typeface="Canva Sans"/>
                  <a:cs typeface="Canva Sans"/>
                  <a:sym typeface="Canva Sans"/>
                </a:rPr>
                <a:t>: Unique identifier assigned to each album.</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title: The title or name of the album.</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artist_id</a:t>
              </a:r>
              <a:r>
                <a:rPr lang="en-US" sz="2400" dirty="0">
                  <a:solidFill>
                    <a:srgbClr val="000000"/>
                  </a:solidFill>
                  <a:latin typeface="Canva Sans Bold" charset="0"/>
                  <a:ea typeface="Canva Sans"/>
                  <a:cs typeface="Canva Sans"/>
                  <a:sym typeface="Canva Sans"/>
                </a:rPr>
                <a:t>: The ID of the artist associated with the album.</a:t>
              </a:r>
            </a:p>
            <a:p>
              <a:pPr algn="l">
                <a:lnSpc>
                  <a:spcPts val="3219"/>
                </a:lnSpc>
              </a:pPr>
              <a:endParaRPr lang="en-US" sz="2400" dirty="0">
                <a:solidFill>
                  <a:srgbClr val="000000"/>
                </a:solidFill>
                <a:latin typeface="Canva Sans Bold" charset="0"/>
                <a:ea typeface="Canva Sans"/>
                <a:cs typeface="Canva Sans"/>
                <a:sym typeface="Canva Sans"/>
              </a:endParaRPr>
            </a:p>
            <a:p>
              <a:pPr algn="l">
                <a:lnSpc>
                  <a:spcPts val="3219"/>
                </a:lnSpc>
              </a:pPr>
              <a:r>
                <a:rPr lang="en-US" sz="2400" b="1" dirty="0">
                  <a:solidFill>
                    <a:srgbClr val="000000"/>
                  </a:solidFill>
                  <a:latin typeface="Canva Sans Bold" charset="0"/>
                  <a:ea typeface="Canva Sans Bold"/>
                  <a:cs typeface="Canva Sans Bold"/>
                  <a:sym typeface="Canva Sans Bold"/>
                </a:rPr>
                <a:t>artist</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artist_id</a:t>
              </a:r>
              <a:r>
                <a:rPr lang="en-US" sz="2400" dirty="0">
                  <a:solidFill>
                    <a:srgbClr val="000000"/>
                  </a:solidFill>
                  <a:latin typeface="Canva Sans Bold" charset="0"/>
                  <a:ea typeface="Canva Sans"/>
                  <a:cs typeface="Canva Sans"/>
                  <a:sym typeface="Canva Sans"/>
                </a:rPr>
                <a:t>: Unique identifier assigned to each artist.</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name: The name of the artist.</a:t>
              </a:r>
            </a:p>
            <a:p>
              <a:pPr algn="l">
                <a:lnSpc>
                  <a:spcPts val="3219"/>
                </a:lnSpc>
              </a:pPr>
              <a:endParaRPr lang="en-US" sz="2400" dirty="0">
                <a:solidFill>
                  <a:srgbClr val="000000"/>
                </a:solidFill>
                <a:latin typeface="Canva Sans Bold" charset="0"/>
                <a:ea typeface="Canva Sans"/>
                <a:cs typeface="Canva Sans"/>
                <a:sym typeface="Canva Sans"/>
              </a:endParaRPr>
            </a:p>
            <a:p>
              <a:pPr algn="l">
                <a:lnSpc>
                  <a:spcPts val="3219"/>
                </a:lnSpc>
              </a:pPr>
              <a:r>
                <a:rPr lang="en-US" sz="2400" b="1" dirty="0" err="1">
                  <a:solidFill>
                    <a:srgbClr val="000000"/>
                  </a:solidFill>
                  <a:latin typeface="Canva Sans Bold" charset="0"/>
                  <a:ea typeface="Canva Sans Bold"/>
                  <a:cs typeface="Canva Sans Bold"/>
                  <a:sym typeface="Canva Sans Bold"/>
                </a:rPr>
                <a:t>media_type</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media_type_id</a:t>
              </a:r>
              <a:r>
                <a:rPr lang="en-US" sz="2400" dirty="0">
                  <a:solidFill>
                    <a:srgbClr val="000000"/>
                  </a:solidFill>
                  <a:latin typeface="Canva Sans Bold" charset="0"/>
                  <a:ea typeface="Canva Sans"/>
                  <a:cs typeface="Canva Sans"/>
                  <a:sym typeface="Canva Sans"/>
                </a:rPr>
                <a:t>: Unique identifier assigned to each media type.</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name: The name or description of the media type (e.g., MPEG audio file, AAC audio file).</a:t>
              </a:r>
            </a:p>
            <a:p>
              <a:pPr algn="l">
                <a:lnSpc>
                  <a:spcPts val="3219"/>
                </a:lnSpc>
              </a:pPr>
              <a:endParaRPr lang="en-US" sz="2400" dirty="0">
                <a:solidFill>
                  <a:srgbClr val="000000"/>
                </a:solidFill>
                <a:latin typeface="Canva Sans Bold" charset="0"/>
                <a:ea typeface="Canva Sans"/>
                <a:cs typeface="Canva Sans"/>
                <a:sym typeface="Canva Sans"/>
              </a:endParaRPr>
            </a:p>
            <a:p>
              <a:pPr algn="l">
                <a:lnSpc>
                  <a:spcPts val="3219"/>
                </a:lnSpc>
              </a:pPr>
              <a:r>
                <a:rPr lang="en-US" sz="2400" b="1" dirty="0">
                  <a:solidFill>
                    <a:srgbClr val="000000"/>
                  </a:solidFill>
                  <a:latin typeface="Canva Sans Bold" charset="0"/>
                  <a:ea typeface="Canva Sans Bold"/>
                  <a:cs typeface="Canva Sans Bold"/>
                  <a:sym typeface="Canva Sans Bold"/>
                </a:rPr>
                <a:t>genre</a:t>
              </a:r>
              <a:r>
                <a:rPr lang="en-US" sz="2400" dirty="0">
                  <a:solidFill>
                    <a:srgbClr val="000000"/>
                  </a:solidFill>
                  <a:latin typeface="Canva Sans Bold" charset="0"/>
                  <a:ea typeface="Canva Sans"/>
                  <a:cs typeface="Canva Sans"/>
                  <a:sym typeface="Canva Sans"/>
                </a:rPr>
                <a:t>:</a:t>
              </a:r>
            </a:p>
            <a:p>
              <a:pPr marL="496567" lvl="1" indent="-248284" algn="l">
                <a:lnSpc>
                  <a:spcPts val="3219"/>
                </a:lnSpc>
                <a:buFont typeface="Arial"/>
                <a:buChar char="•"/>
              </a:pPr>
              <a:r>
                <a:rPr lang="en-US" sz="2400" dirty="0" err="1">
                  <a:solidFill>
                    <a:srgbClr val="000000"/>
                  </a:solidFill>
                  <a:latin typeface="Canva Sans Bold" charset="0"/>
                  <a:ea typeface="Canva Sans"/>
                  <a:cs typeface="Canva Sans"/>
                  <a:sym typeface="Canva Sans"/>
                </a:rPr>
                <a:t>genre_id</a:t>
              </a:r>
              <a:r>
                <a:rPr lang="en-US" sz="2400" dirty="0">
                  <a:solidFill>
                    <a:srgbClr val="000000"/>
                  </a:solidFill>
                  <a:latin typeface="Canva Sans Bold" charset="0"/>
                  <a:ea typeface="Canva Sans"/>
                  <a:cs typeface="Canva Sans"/>
                  <a:sym typeface="Canva Sans"/>
                </a:rPr>
                <a:t>: Unique identifier assigned to each genre.</a:t>
              </a:r>
            </a:p>
            <a:p>
              <a:pPr marL="496567" lvl="1" indent="-248284" algn="l">
                <a:lnSpc>
                  <a:spcPts val="3219"/>
                </a:lnSpc>
                <a:buFont typeface="Arial"/>
                <a:buChar char="•"/>
              </a:pPr>
              <a:r>
                <a:rPr lang="en-US" sz="2400" dirty="0">
                  <a:solidFill>
                    <a:srgbClr val="000000"/>
                  </a:solidFill>
                  <a:latin typeface="Canva Sans Bold" charset="0"/>
                  <a:ea typeface="Canva Sans"/>
                  <a:cs typeface="Canva Sans"/>
                  <a:sym typeface="Canva Sans"/>
                </a:rPr>
                <a:t>name: The name or description of the genre (e.g., rock, pop, classical).</a:t>
              </a:r>
            </a:p>
            <a:p>
              <a:pPr algn="l">
                <a:lnSpc>
                  <a:spcPts val="3219"/>
                </a:lnSpc>
              </a:pPr>
              <a:endParaRPr lang="en-US" sz="2400" dirty="0">
                <a:solidFill>
                  <a:srgbClr val="000000"/>
                </a:solidFill>
                <a:latin typeface="Canva Sans Bold" charset="0"/>
                <a:ea typeface="Canva Sans"/>
                <a:cs typeface="Canva Sans"/>
                <a:sym typeface="Canva Sans"/>
              </a:endParaRPr>
            </a:p>
          </p:txBody>
        </p:sp>
      </p:grpSp>
      <p:grpSp>
        <p:nvGrpSpPr>
          <p:cNvPr id="6" name="Group 6"/>
          <p:cNvGrpSpPr/>
          <p:nvPr/>
        </p:nvGrpSpPr>
        <p:grpSpPr>
          <a:xfrm>
            <a:off x="9144000" y="0"/>
            <a:ext cx="9144000" cy="10287000"/>
            <a:chOff x="0" y="0"/>
            <a:chExt cx="12192000" cy="13716000"/>
          </a:xfrm>
        </p:grpSpPr>
        <p:sp>
          <p:nvSpPr>
            <p:cNvPr id="7" name="Freeform 7"/>
            <p:cNvSpPr/>
            <p:nvPr/>
          </p:nvSpPr>
          <p:spPr>
            <a:xfrm>
              <a:off x="0" y="0"/>
              <a:ext cx="12192000" cy="13614400"/>
            </a:xfrm>
            <a:custGeom>
              <a:avLst/>
              <a:gdLst/>
              <a:ahLst/>
              <a:cxnLst/>
              <a:rect l="l" t="t" r="r" b="b"/>
              <a:pathLst>
                <a:path w="12192000" h="13614400">
                  <a:moveTo>
                    <a:pt x="0" y="0"/>
                  </a:moveTo>
                  <a:lnTo>
                    <a:pt x="12192000" y="0"/>
                  </a:lnTo>
                  <a:lnTo>
                    <a:pt x="12192000" y="13614400"/>
                  </a:lnTo>
                  <a:lnTo>
                    <a:pt x="0" y="13614400"/>
                  </a:lnTo>
                  <a:close/>
                </a:path>
              </a:pathLst>
            </a:custGeom>
            <a:solidFill>
              <a:srgbClr val="EEEEEE"/>
            </a:solidFill>
          </p:spPr>
        </p:sp>
        <p:sp>
          <p:nvSpPr>
            <p:cNvPr id="8" name="Freeform 8"/>
            <p:cNvSpPr/>
            <p:nvPr/>
          </p:nvSpPr>
          <p:spPr>
            <a:xfrm>
              <a:off x="0" y="0"/>
              <a:ext cx="12192000" cy="13716000"/>
            </a:xfrm>
            <a:custGeom>
              <a:avLst/>
              <a:gdLst/>
              <a:ahLst/>
              <a:cxnLst/>
              <a:rect l="l" t="t" r="r" b="b"/>
              <a:pathLst>
                <a:path w="12192000" h="13716000">
                  <a:moveTo>
                    <a:pt x="0" y="13614400"/>
                  </a:moveTo>
                  <a:lnTo>
                    <a:pt x="12192000" y="13614400"/>
                  </a:lnTo>
                  <a:lnTo>
                    <a:pt x="12065000" y="13716000"/>
                  </a:lnTo>
                  <a:cubicBezTo>
                    <a:pt x="12065000" y="13716000"/>
                    <a:pt x="11074400" y="13639800"/>
                    <a:pt x="10972800" y="13639800"/>
                  </a:cubicBezTo>
                  <a:lnTo>
                    <a:pt x="1219200" y="13639800"/>
                  </a:lnTo>
                  <a:cubicBezTo>
                    <a:pt x="1117600" y="13639800"/>
                    <a:pt x="127000" y="13716000"/>
                    <a:pt x="127000" y="13716000"/>
                  </a:cubicBezTo>
                  <a:lnTo>
                    <a:pt x="0" y="13614400"/>
                  </a:lnTo>
                  <a:lnTo>
                    <a:pt x="0" y="0"/>
                  </a:lnTo>
                  <a:lnTo>
                    <a:pt x="12192000" y="0"/>
                  </a:lnTo>
                  <a:lnTo>
                    <a:pt x="12192000" y="13614400"/>
                  </a:lnTo>
                  <a:lnTo>
                    <a:pt x="12700" y="13614400"/>
                  </a:lnTo>
                  <a:lnTo>
                    <a:pt x="12700" y="13601700"/>
                  </a:lnTo>
                  <a:lnTo>
                    <a:pt x="12179300" y="13601700"/>
                  </a:lnTo>
                  <a:lnTo>
                    <a:pt x="12179300" y="12700"/>
                  </a:lnTo>
                  <a:lnTo>
                    <a:pt x="12700" y="12700"/>
                  </a:lnTo>
                  <a:lnTo>
                    <a:pt x="12700" y="13614400"/>
                  </a:lnTo>
                </a:path>
              </a:pathLst>
            </a:custGeom>
            <a:solidFill>
              <a:srgbClr val="394C60">
                <a:alpha val="784"/>
              </a:srgbClr>
            </a:solidFill>
          </p:spPr>
        </p:sp>
        <p:sp>
          <p:nvSpPr>
            <p:cNvPr id="9" name="TextBox 9"/>
            <p:cNvSpPr txBox="1"/>
            <p:nvPr/>
          </p:nvSpPr>
          <p:spPr>
            <a:xfrm>
              <a:off x="0" y="-38100"/>
              <a:ext cx="12192000" cy="13195300"/>
            </a:xfrm>
            <a:prstGeom prst="rect">
              <a:avLst/>
            </a:prstGeom>
          </p:spPr>
          <p:txBody>
            <a:bodyPr lIns="203200" tIns="203200" rIns="203200" bIns="203200" rtlCol="0" anchor="t"/>
            <a:lstStyle/>
            <a:p>
              <a:pPr algn="l">
                <a:lnSpc>
                  <a:spcPts val="3359"/>
                </a:lnSpc>
              </a:pPr>
              <a:r>
                <a:rPr lang="en-US" sz="2399" b="1" dirty="0">
                  <a:solidFill>
                    <a:srgbClr val="000000"/>
                  </a:solidFill>
                  <a:latin typeface="Canva Sans Bold" charset="0"/>
                  <a:ea typeface="Canva Sans Bold"/>
                  <a:cs typeface="Canva Sans Bold"/>
                  <a:sym typeface="Canva Sans Bold"/>
                </a:rPr>
                <a:t>Employee:</a:t>
              </a:r>
            </a:p>
            <a:p>
              <a:pPr algn="l">
                <a:lnSpc>
                  <a:spcPts val="3639"/>
                </a:lnSpc>
              </a:pPr>
              <a:r>
                <a:rPr lang="en-US" sz="2599" b="1" dirty="0">
                  <a:solidFill>
                    <a:srgbClr val="000000"/>
                  </a:solidFill>
                  <a:latin typeface="Canva Sans Bold" charset="0"/>
                  <a:ea typeface="Canva Sans Bold"/>
                  <a:cs typeface="Canva Sans Bold"/>
                  <a:sym typeface="Canva Sans Bold"/>
                </a:rPr>
                <a:t>• </a:t>
              </a:r>
              <a:r>
                <a:rPr lang="en-US" sz="2599" dirty="0" err="1">
                  <a:solidFill>
                    <a:srgbClr val="000000"/>
                  </a:solidFill>
                  <a:latin typeface="Canva Sans Bold" charset="0"/>
                  <a:ea typeface="Canva Sans"/>
                  <a:cs typeface="Canva Sans"/>
                  <a:sym typeface="Canva Sans"/>
                </a:rPr>
                <a:t>employee_id</a:t>
              </a:r>
              <a:r>
                <a:rPr lang="en-US" sz="2599" b="1" dirty="0">
                  <a:solidFill>
                    <a:srgbClr val="000000"/>
                  </a:solidFill>
                  <a:latin typeface="Canva Sans Bold" charset="0"/>
                  <a:ea typeface="Canva Sans Bold"/>
                  <a:cs typeface="Canva Sans Bold"/>
                  <a:sym typeface="Canva Sans Bold"/>
                </a:rPr>
                <a:t> :  </a:t>
              </a:r>
              <a:r>
                <a:rPr lang="en-US" sz="2599" dirty="0">
                  <a:solidFill>
                    <a:srgbClr val="000000"/>
                  </a:solidFill>
                  <a:latin typeface="Canva Sans Bold" charset="0"/>
                  <a:ea typeface="Canva Sans"/>
                  <a:cs typeface="Canva Sans"/>
                  <a:sym typeface="Canva Sans"/>
                </a:rPr>
                <a:t>It shows unique id of customer.</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Last_name</a:t>
              </a:r>
              <a:r>
                <a:rPr lang="en-US" sz="2599" dirty="0">
                  <a:solidFill>
                    <a:srgbClr val="000000"/>
                  </a:solidFill>
                  <a:latin typeface="Canva Sans Bold" charset="0"/>
                  <a:ea typeface="Canva Sans"/>
                  <a:cs typeface="Canva Sans"/>
                  <a:sym typeface="Canva Sans"/>
                </a:rPr>
                <a:t> : it shows the last name of the employee.</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first_name</a:t>
              </a:r>
              <a:r>
                <a:rPr lang="en-US" sz="2599" dirty="0">
                  <a:solidFill>
                    <a:srgbClr val="000000"/>
                  </a:solidFill>
                  <a:latin typeface="Canva Sans Bold" charset="0"/>
                  <a:ea typeface="Canva Sans"/>
                  <a:cs typeface="Canva Sans"/>
                  <a:sym typeface="Canva Sans"/>
                </a:rPr>
                <a:t>: it shows the first name of the employee.</a:t>
              </a:r>
            </a:p>
            <a:p>
              <a:pPr algn="l">
                <a:lnSpc>
                  <a:spcPts val="3639"/>
                </a:lnSpc>
              </a:pPr>
              <a:r>
                <a:rPr lang="en-US" sz="2599" dirty="0">
                  <a:solidFill>
                    <a:srgbClr val="000000"/>
                  </a:solidFill>
                  <a:latin typeface="Canva Sans Bold" charset="0"/>
                  <a:ea typeface="Canva Sans"/>
                  <a:cs typeface="Canva Sans"/>
                  <a:sym typeface="Canva Sans"/>
                </a:rPr>
                <a:t>•  title: The title or name of the album.</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reports_to</a:t>
              </a:r>
              <a:r>
                <a:rPr lang="en-US" sz="2599" dirty="0">
                  <a:solidFill>
                    <a:srgbClr val="000000"/>
                  </a:solidFill>
                  <a:latin typeface="Canva Sans Bold" charset="0"/>
                  <a:ea typeface="Canva Sans"/>
                  <a:cs typeface="Canva Sans"/>
                  <a:sym typeface="Canva Sans"/>
                </a:rPr>
                <a:t>: It shows the which person you have to report.</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hire_date</a:t>
              </a:r>
              <a:r>
                <a:rPr lang="en-US" sz="2599" dirty="0">
                  <a:solidFill>
                    <a:srgbClr val="000000"/>
                  </a:solidFill>
                  <a:latin typeface="Canva Sans Bold" charset="0"/>
                  <a:ea typeface="Canva Sans"/>
                  <a:cs typeface="Canva Sans"/>
                  <a:sym typeface="Canva Sans"/>
                </a:rPr>
                <a:t>: which date the employee hired in the company.</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birth_date</a:t>
              </a:r>
              <a:r>
                <a:rPr lang="en-US" sz="2599" dirty="0">
                  <a:solidFill>
                    <a:srgbClr val="000000"/>
                  </a:solidFill>
                  <a:latin typeface="Canva Sans Bold" charset="0"/>
                  <a:ea typeface="Canva Sans"/>
                  <a:cs typeface="Canva Sans"/>
                  <a:sym typeface="Canva Sans"/>
                </a:rPr>
                <a:t>: it shows employee </a:t>
              </a:r>
              <a:r>
                <a:rPr lang="en-US" sz="2599" dirty="0" err="1">
                  <a:solidFill>
                    <a:srgbClr val="000000"/>
                  </a:solidFill>
                  <a:latin typeface="Canva Sans Bold" charset="0"/>
                  <a:ea typeface="Canva Sans"/>
                  <a:cs typeface="Canva Sans"/>
                  <a:sym typeface="Canva Sans"/>
                </a:rPr>
                <a:t>birth_date</a:t>
              </a:r>
              <a:r>
                <a:rPr lang="en-US" sz="2599" dirty="0">
                  <a:solidFill>
                    <a:srgbClr val="000000"/>
                  </a:solidFill>
                  <a:latin typeface="Canva Sans Bold" charset="0"/>
                  <a:ea typeface="Canva Sans"/>
                  <a:cs typeface="Canva Sans"/>
                  <a:sym typeface="Canva Sans"/>
                </a:rPr>
                <a:t>.</a:t>
              </a:r>
            </a:p>
            <a:p>
              <a:pPr algn="l">
                <a:lnSpc>
                  <a:spcPts val="3639"/>
                </a:lnSpc>
              </a:pPr>
              <a:r>
                <a:rPr lang="en-US" sz="2599" dirty="0">
                  <a:solidFill>
                    <a:srgbClr val="000000"/>
                  </a:solidFill>
                  <a:latin typeface="Canva Sans Bold" charset="0"/>
                  <a:ea typeface="Canva Sans"/>
                  <a:cs typeface="Canva Sans"/>
                  <a:sym typeface="Canva Sans"/>
                </a:rPr>
                <a:t>•address: employees where they leave.</a:t>
              </a:r>
            </a:p>
            <a:p>
              <a:pPr algn="l">
                <a:lnSpc>
                  <a:spcPts val="3639"/>
                </a:lnSpc>
              </a:pPr>
              <a:r>
                <a:rPr lang="en-US" sz="2599" dirty="0">
                  <a:solidFill>
                    <a:srgbClr val="000000"/>
                  </a:solidFill>
                  <a:latin typeface="Canva Sans Bold" charset="0"/>
                  <a:ea typeface="Canva Sans"/>
                  <a:cs typeface="Canva Sans"/>
                  <a:sym typeface="Canva Sans"/>
                </a:rPr>
                <a:t>• city: which city employee stay or leave.</a:t>
              </a:r>
            </a:p>
            <a:p>
              <a:pPr algn="l">
                <a:lnSpc>
                  <a:spcPts val="3639"/>
                </a:lnSpc>
              </a:pPr>
              <a:r>
                <a:rPr lang="en-US" sz="2599" dirty="0">
                  <a:solidFill>
                    <a:srgbClr val="000000"/>
                  </a:solidFill>
                  <a:latin typeface="Canva Sans Bold" charset="0"/>
                  <a:ea typeface="Canva Sans"/>
                  <a:cs typeface="Canva Sans"/>
                  <a:sym typeface="Canva Sans"/>
                </a:rPr>
                <a:t>• state: from which state employees are.</a:t>
              </a:r>
            </a:p>
            <a:p>
              <a:pPr algn="l">
                <a:lnSpc>
                  <a:spcPts val="3639"/>
                </a:lnSpc>
              </a:pPr>
              <a:r>
                <a:rPr lang="en-US" sz="2599" dirty="0">
                  <a:solidFill>
                    <a:srgbClr val="000000"/>
                  </a:solidFill>
                  <a:latin typeface="Canva Sans Bold" charset="0"/>
                  <a:ea typeface="Canva Sans"/>
                  <a:cs typeface="Canva Sans"/>
                  <a:sym typeface="Canva Sans"/>
                </a:rPr>
                <a:t>• </a:t>
              </a:r>
              <a:r>
                <a:rPr lang="en-US" sz="2599" dirty="0" err="1">
                  <a:solidFill>
                    <a:srgbClr val="000000"/>
                  </a:solidFill>
                  <a:latin typeface="Canva Sans Bold" charset="0"/>
                  <a:ea typeface="Canva Sans"/>
                  <a:cs typeface="Canva Sans"/>
                  <a:sym typeface="Canva Sans"/>
                </a:rPr>
                <a:t>postal_code</a:t>
              </a:r>
              <a:r>
                <a:rPr lang="en-US" sz="2599" dirty="0">
                  <a:solidFill>
                    <a:srgbClr val="000000"/>
                  </a:solidFill>
                  <a:latin typeface="Canva Sans Bold" charset="0"/>
                  <a:ea typeface="Canva Sans"/>
                  <a:cs typeface="Canva Sans"/>
                  <a:sym typeface="Canva Sans"/>
                </a:rPr>
                <a:t>: it shows employees near by </a:t>
              </a:r>
              <a:r>
                <a:rPr lang="en-US" sz="2599" dirty="0" err="1">
                  <a:solidFill>
                    <a:srgbClr val="000000"/>
                  </a:solidFill>
                  <a:latin typeface="Canva Sans Bold" charset="0"/>
                  <a:ea typeface="Canva Sans"/>
                  <a:cs typeface="Canva Sans"/>
                  <a:sym typeface="Canva Sans"/>
                </a:rPr>
                <a:t>postal_code</a:t>
              </a:r>
              <a:r>
                <a:rPr lang="en-US" sz="2599" dirty="0">
                  <a:solidFill>
                    <a:srgbClr val="000000"/>
                  </a:solidFill>
                  <a:latin typeface="Canva Sans Bold" charset="0"/>
                  <a:ea typeface="Canva Sans"/>
                  <a:cs typeface="Canva Sans"/>
                  <a:sym typeface="Canva Sans"/>
                </a:rPr>
                <a:t>.</a:t>
              </a:r>
            </a:p>
            <a:p>
              <a:pPr algn="l">
                <a:lnSpc>
                  <a:spcPts val="3639"/>
                </a:lnSpc>
              </a:pPr>
              <a:r>
                <a:rPr lang="en-US" sz="2599" dirty="0">
                  <a:solidFill>
                    <a:srgbClr val="000000"/>
                  </a:solidFill>
                  <a:latin typeface="Canva Sans Bold" charset="0"/>
                  <a:ea typeface="Canva Sans"/>
                  <a:cs typeface="Canva Sans"/>
                  <a:sym typeface="Canva Sans"/>
                </a:rPr>
                <a:t>• fax: it shows employee fax number or id.</a:t>
              </a:r>
            </a:p>
            <a:p>
              <a:pPr algn="l">
                <a:lnSpc>
                  <a:spcPts val="3639"/>
                </a:lnSpc>
              </a:pPr>
              <a:r>
                <a:rPr lang="en-US" sz="2599" dirty="0">
                  <a:solidFill>
                    <a:srgbClr val="000000"/>
                  </a:solidFill>
                  <a:latin typeface="Canva Sans Bold" charset="0"/>
                  <a:ea typeface="Canva Sans"/>
                  <a:cs typeface="Canva Sans"/>
                  <a:sym typeface="Canva Sans"/>
                </a:rPr>
                <a:t>• email: email of the employees.</a:t>
              </a:r>
            </a:p>
            <a:p>
              <a:pPr algn="l">
                <a:lnSpc>
                  <a:spcPts val="3639"/>
                </a:lnSpc>
              </a:pPr>
              <a:r>
                <a:rPr lang="en-US" sz="2599" dirty="0">
                  <a:solidFill>
                    <a:srgbClr val="000000"/>
                  </a:solidFill>
                  <a:latin typeface="Canva Sans Bold" charset="0"/>
                  <a:ea typeface="Canva Sans"/>
                  <a:cs typeface="Canva Sans"/>
                  <a:sym typeface="Canva Sans"/>
                </a:rPr>
                <a:t>• phone: employees phone number.</a:t>
              </a:r>
            </a:p>
            <a:p>
              <a:pPr algn="l">
                <a:lnSpc>
                  <a:spcPts val="3359"/>
                </a:lnSpc>
              </a:pPr>
              <a:endParaRPr lang="en-US" sz="2599" dirty="0">
                <a:solidFill>
                  <a:srgbClr val="000000"/>
                </a:solidFill>
                <a:latin typeface="Canva Sans Bold" charset="0"/>
                <a:ea typeface="Canva Sans"/>
                <a:cs typeface="Canva Sans"/>
                <a:sym typeface="Canva Sans"/>
              </a:endParaRPr>
            </a:p>
            <a:p>
              <a:pPr algn="l">
                <a:lnSpc>
                  <a:spcPts val="3359"/>
                </a:lnSpc>
              </a:pPr>
              <a:endParaRPr lang="en-US" sz="2599" dirty="0">
                <a:solidFill>
                  <a:srgbClr val="000000"/>
                </a:solidFill>
                <a:latin typeface="Canva Sans Bold" charset="0"/>
                <a:ea typeface="Canva Sans"/>
                <a:cs typeface="Canva Sans"/>
                <a:sym typeface="Canva Sans"/>
              </a:endParaRPr>
            </a:p>
            <a:p>
              <a:pPr algn="l">
                <a:lnSpc>
                  <a:spcPts val="3359"/>
                </a:lnSpc>
              </a:pPr>
              <a:endParaRPr lang="en-US" sz="2599" dirty="0">
                <a:solidFill>
                  <a:srgbClr val="000000"/>
                </a:solidFill>
                <a:latin typeface="Canva Sans Bold" charset="0"/>
                <a:ea typeface="Canva Sans"/>
                <a:cs typeface="Canva Sans"/>
                <a:sym typeface="Canva Sans"/>
              </a:endParaRPr>
            </a:p>
            <a:p>
              <a:pPr algn="l">
                <a:lnSpc>
                  <a:spcPts val="3359"/>
                </a:lnSpc>
              </a:pPr>
              <a:endParaRPr lang="en-US" sz="2599" dirty="0">
                <a:solidFill>
                  <a:srgbClr val="000000"/>
                </a:solidFill>
                <a:latin typeface="Canva Sans Bold" charset="0"/>
                <a:ea typeface="Canva Sans"/>
                <a:cs typeface="Canva Sans"/>
                <a:sym typeface="Canva Sans"/>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Freeform 2"/>
          <p:cNvSpPr/>
          <p:nvPr/>
        </p:nvSpPr>
        <p:spPr>
          <a:xfrm>
            <a:off x="15773905" y="3150683"/>
            <a:ext cx="3574271" cy="3574271"/>
          </a:xfrm>
          <a:custGeom>
            <a:avLst/>
            <a:gdLst/>
            <a:ahLst/>
            <a:cxnLst/>
            <a:rect l="l" t="t" r="r" b="b"/>
            <a:pathLst>
              <a:path w="3574271" h="3574271">
                <a:moveTo>
                  <a:pt x="0" y="0"/>
                </a:moveTo>
                <a:lnTo>
                  <a:pt x="3574271" y="0"/>
                </a:lnTo>
                <a:lnTo>
                  <a:pt x="3574271" y="3574272"/>
                </a:lnTo>
                <a:lnTo>
                  <a:pt x="0" y="3574272"/>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1265" y="6724955"/>
            <a:ext cx="5066691" cy="5066691"/>
          </a:xfrm>
          <a:custGeom>
            <a:avLst/>
            <a:gdLst/>
            <a:ahLst/>
            <a:cxnLst/>
            <a:rect l="l" t="t" r="r" b="b"/>
            <a:pathLst>
              <a:path w="5066691" h="5066691">
                <a:moveTo>
                  <a:pt x="0" y="0"/>
                </a:moveTo>
                <a:lnTo>
                  <a:pt x="5066691" y="0"/>
                </a:lnTo>
                <a:lnTo>
                  <a:pt x="5066691" y="5066690"/>
                </a:lnTo>
                <a:lnTo>
                  <a:pt x="0" y="5066690"/>
                </a:lnTo>
                <a:lnTo>
                  <a:pt x="0" y="0"/>
                </a:lnTo>
                <a:close/>
              </a:path>
            </a:pathLst>
          </a:custGeom>
          <a:blipFill>
            <a:blip r:embed="rId2">
              <a:alphaModFix amt="13000"/>
              <a:extLst>
                <a:ext uri="{96DAC541-7B7A-43D3-8B79-37D633B846F1}">
                  <asvg:svgBlip xmlns:asvg="http://schemas.microsoft.com/office/drawing/2016/SVG/main" xmlns="" r:embed="rId3"/>
                </a:ext>
              </a:extLst>
            </a:blip>
            <a:stretch>
              <a:fillRect/>
            </a:stretch>
          </a:blipFill>
        </p:spPr>
      </p:sp>
      <p:grpSp>
        <p:nvGrpSpPr>
          <p:cNvPr id="4" name="Group 4"/>
          <p:cNvGrpSpPr/>
          <p:nvPr/>
        </p:nvGrpSpPr>
        <p:grpSpPr>
          <a:xfrm>
            <a:off x="-375527" y="-134568"/>
            <a:ext cx="2365621" cy="10421568"/>
            <a:chOff x="0" y="0"/>
            <a:chExt cx="623044" cy="2744775"/>
          </a:xfrm>
        </p:grpSpPr>
        <p:sp>
          <p:nvSpPr>
            <p:cNvPr id="5" name="Freeform 5"/>
            <p:cNvSpPr/>
            <p:nvPr/>
          </p:nvSpPr>
          <p:spPr>
            <a:xfrm>
              <a:off x="0" y="0"/>
              <a:ext cx="623044" cy="2744775"/>
            </a:xfrm>
            <a:custGeom>
              <a:avLst/>
              <a:gdLst/>
              <a:ahLst/>
              <a:cxnLst/>
              <a:rect l="l" t="t" r="r" b="b"/>
              <a:pathLst>
                <a:path w="623044" h="2744775">
                  <a:moveTo>
                    <a:pt x="0" y="0"/>
                  </a:moveTo>
                  <a:lnTo>
                    <a:pt x="623044" y="0"/>
                  </a:lnTo>
                  <a:lnTo>
                    <a:pt x="623044" y="2744775"/>
                  </a:lnTo>
                  <a:lnTo>
                    <a:pt x="0" y="2744775"/>
                  </a:lnTo>
                  <a:close/>
                </a:path>
              </a:pathLst>
            </a:custGeom>
            <a:gradFill rotWithShape="1">
              <a:gsLst>
                <a:gs pos="0">
                  <a:srgbClr val="232424">
                    <a:alpha val="100000"/>
                  </a:srgbClr>
                </a:gs>
                <a:gs pos="100000">
                  <a:srgbClr val="717171">
                    <a:alpha val="100000"/>
                  </a:srgbClr>
                </a:gs>
              </a:gsLst>
              <a:lin ang="5400000"/>
            </a:gradFill>
          </p:spPr>
        </p:sp>
        <p:sp>
          <p:nvSpPr>
            <p:cNvPr id="6" name="TextBox 6"/>
            <p:cNvSpPr txBox="1"/>
            <p:nvPr/>
          </p:nvSpPr>
          <p:spPr>
            <a:xfrm>
              <a:off x="0" y="-38100"/>
              <a:ext cx="623044" cy="2782875"/>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653691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694271" y="5434954"/>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653691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694271" y="7134342"/>
            <a:ext cx="395400" cy="395400"/>
          </a:xfrm>
          <a:custGeom>
            <a:avLst/>
            <a:gdLst/>
            <a:ahLst/>
            <a:cxnLst/>
            <a:rect l="l" t="t" r="r" b="b"/>
            <a:pathLst>
              <a:path w="395400" h="395400">
                <a:moveTo>
                  <a:pt x="0" y="0"/>
                </a:moveTo>
                <a:lnTo>
                  <a:pt x="395400" y="0"/>
                </a:lnTo>
                <a:lnTo>
                  <a:pt x="395400" y="395400"/>
                </a:lnTo>
                <a:lnTo>
                  <a:pt x="0" y="3954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1" name="Group 11"/>
          <p:cNvGrpSpPr/>
          <p:nvPr/>
        </p:nvGrpSpPr>
        <p:grpSpPr>
          <a:xfrm>
            <a:off x="1990094" y="2908637"/>
            <a:ext cx="7153906" cy="7378363"/>
            <a:chOff x="0" y="0"/>
            <a:chExt cx="9538541" cy="9837818"/>
          </a:xfrm>
        </p:grpSpPr>
        <p:sp>
          <p:nvSpPr>
            <p:cNvPr id="12" name="Freeform 12"/>
            <p:cNvSpPr/>
            <p:nvPr/>
          </p:nvSpPr>
          <p:spPr>
            <a:xfrm>
              <a:off x="0" y="0"/>
              <a:ext cx="9538541" cy="9736218"/>
            </a:xfrm>
            <a:custGeom>
              <a:avLst/>
              <a:gdLst/>
              <a:ahLst/>
              <a:cxnLst/>
              <a:rect l="l" t="t" r="r" b="b"/>
              <a:pathLst>
                <a:path w="9538541" h="9736218">
                  <a:moveTo>
                    <a:pt x="0" y="0"/>
                  </a:moveTo>
                  <a:lnTo>
                    <a:pt x="9538541" y="0"/>
                  </a:lnTo>
                  <a:lnTo>
                    <a:pt x="9538541" y="9736218"/>
                  </a:lnTo>
                  <a:lnTo>
                    <a:pt x="0" y="9736218"/>
                  </a:lnTo>
                  <a:close/>
                </a:path>
              </a:pathLst>
            </a:custGeom>
            <a:solidFill>
              <a:srgbClr val="EEEEEE"/>
            </a:solidFill>
          </p:spPr>
        </p:sp>
        <p:sp>
          <p:nvSpPr>
            <p:cNvPr id="13" name="Freeform 13"/>
            <p:cNvSpPr/>
            <p:nvPr/>
          </p:nvSpPr>
          <p:spPr>
            <a:xfrm>
              <a:off x="0" y="0"/>
              <a:ext cx="9538541" cy="9837818"/>
            </a:xfrm>
            <a:custGeom>
              <a:avLst/>
              <a:gdLst/>
              <a:ahLst/>
              <a:cxnLst/>
              <a:rect l="l" t="t" r="r" b="b"/>
              <a:pathLst>
                <a:path w="9538541" h="9837818">
                  <a:moveTo>
                    <a:pt x="0" y="9736218"/>
                  </a:moveTo>
                  <a:lnTo>
                    <a:pt x="9538541" y="9736218"/>
                  </a:lnTo>
                  <a:lnTo>
                    <a:pt x="9411541" y="9837818"/>
                  </a:lnTo>
                  <a:cubicBezTo>
                    <a:pt x="9411541" y="9837818"/>
                    <a:pt x="8420941" y="9761618"/>
                    <a:pt x="8319341" y="9761618"/>
                  </a:cubicBezTo>
                  <a:lnTo>
                    <a:pt x="1219200" y="9761618"/>
                  </a:lnTo>
                  <a:cubicBezTo>
                    <a:pt x="1117600" y="9761618"/>
                    <a:pt x="127000" y="9837818"/>
                    <a:pt x="127000" y="9837818"/>
                  </a:cubicBezTo>
                  <a:lnTo>
                    <a:pt x="0" y="9736218"/>
                  </a:lnTo>
                  <a:lnTo>
                    <a:pt x="0" y="0"/>
                  </a:lnTo>
                  <a:lnTo>
                    <a:pt x="9538541" y="0"/>
                  </a:lnTo>
                  <a:lnTo>
                    <a:pt x="9538541" y="9736218"/>
                  </a:lnTo>
                  <a:lnTo>
                    <a:pt x="12700" y="9736218"/>
                  </a:lnTo>
                  <a:lnTo>
                    <a:pt x="12700" y="9723518"/>
                  </a:lnTo>
                  <a:lnTo>
                    <a:pt x="9525841" y="9723518"/>
                  </a:lnTo>
                  <a:lnTo>
                    <a:pt x="9525841" y="12700"/>
                  </a:lnTo>
                  <a:lnTo>
                    <a:pt x="12700" y="12700"/>
                  </a:lnTo>
                  <a:lnTo>
                    <a:pt x="12700" y="9736218"/>
                  </a:lnTo>
                </a:path>
              </a:pathLst>
            </a:custGeom>
            <a:solidFill>
              <a:srgbClr val="394C60">
                <a:alpha val="784"/>
              </a:srgbClr>
            </a:solidFill>
          </p:spPr>
        </p:sp>
        <p:sp>
          <p:nvSpPr>
            <p:cNvPr id="14" name="TextBox 14"/>
            <p:cNvSpPr txBox="1"/>
            <p:nvPr/>
          </p:nvSpPr>
          <p:spPr>
            <a:xfrm>
              <a:off x="0" y="-57150"/>
              <a:ext cx="9538541" cy="9336168"/>
            </a:xfrm>
            <a:prstGeom prst="rect">
              <a:avLst/>
            </a:prstGeom>
          </p:spPr>
          <p:txBody>
            <a:bodyPr lIns="203200" tIns="203200" rIns="203200" bIns="203200" rtlCol="0" anchor="t"/>
            <a:lstStyle/>
            <a:p>
              <a:pPr algn="l">
                <a:lnSpc>
                  <a:spcPts val="3639"/>
                </a:lnSpc>
              </a:pPr>
              <a:r>
                <a:rPr lang="en-US" sz="2400" dirty="0">
                  <a:solidFill>
                    <a:srgbClr val="000000"/>
                  </a:solidFill>
                  <a:latin typeface="Canva Sans Bold" charset="0"/>
                  <a:ea typeface="Canva Sans"/>
                  <a:cs typeface="Canva Sans"/>
                  <a:sym typeface="Canva Sans"/>
                </a:rPr>
                <a:t>This chart shows the top 5 Artist by total  revenue and total no of tracks sold.</a:t>
              </a:r>
            </a:p>
            <a:p>
              <a:pPr marL="561336" lvl="1" indent="-280668" algn="l">
                <a:lnSpc>
                  <a:spcPts val="3639"/>
                </a:lnSpc>
                <a:buFont typeface="Arial"/>
                <a:buChar char="•"/>
              </a:pPr>
              <a:r>
                <a:rPr lang="en-US" sz="2400" dirty="0">
                  <a:solidFill>
                    <a:srgbClr val="000000"/>
                  </a:solidFill>
                  <a:latin typeface="Canva Sans Bold" charset="0"/>
                  <a:ea typeface="Canva Sans"/>
                  <a:cs typeface="Canva Sans"/>
                  <a:sym typeface="Canva Sans"/>
                </a:rPr>
                <a:t>Queen’s dominance in both revenue and volume suggests high cross-demographic appeal and strong catalog monetization—ideal for premium bundling or exclusive releases.</a:t>
              </a:r>
            </a:p>
            <a:p>
              <a:pPr marL="561336" lvl="1" indent="-280668" algn="l">
                <a:lnSpc>
                  <a:spcPts val="3639"/>
                </a:lnSpc>
                <a:buFont typeface="Arial"/>
                <a:buChar char="•"/>
              </a:pPr>
              <a:r>
                <a:rPr lang="en-US" sz="2400" dirty="0">
                  <a:solidFill>
                    <a:srgbClr val="000000"/>
                  </a:solidFill>
                  <a:latin typeface="Canva Sans Bold" charset="0"/>
                  <a:ea typeface="Canva Sans"/>
                  <a:cs typeface="Canva Sans"/>
                  <a:sym typeface="Canva Sans"/>
                </a:rPr>
                <a:t>The lower sales figures for Nirvana and Pearl Jam may indicate underutilized catalog potential, presenting an opportunity for targeted campaigns or curated playlists to boost engagement.</a:t>
              </a:r>
            </a:p>
            <a:p>
              <a:pPr algn="l">
                <a:lnSpc>
                  <a:spcPts val="700"/>
                </a:lnSpc>
              </a:pPr>
              <a:endParaRPr lang="en-US" sz="2400" dirty="0">
                <a:solidFill>
                  <a:srgbClr val="000000"/>
                </a:solidFill>
                <a:latin typeface="Canva Sans Bold" charset="0"/>
                <a:ea typeface="Canva Sans"/>
                <a:cs typeface="Canva Sans"/>
                <a:sym typeface="Canva Sans"/>
              </a:endParaRPr>
            </a:p>
          </p:txBody>
        </p:sp>
      </p:grpSp>
      <p:sp>
        <p:nvSpPr>
          <p:cNvPr id="15" name="Freeform 15"/>
          <p:cNvSpPr/>
          <p:nvPr/>
        </p:nvSpPr>
        <p:spPr>
          <a:xfrm>
            <a:off x="9267956" y="3994690"/>
            <a:ext cx="8737773" cy="5206256"/>
          </a:xfrm>
          <a:custGeom>
            <a:avLst/>
            <a:gdLst/>
            <a:ahLst/>
            <a:cxnLst/>
            <a:rect l="l" t="t" r="r" b="b"/>
            <a:pathLst>
              <a:path w="8737773" h="5206256">
                <a:moveTo>
                  <a:pt x="0" y="0"/>
                </a:moveTo>
                <a:lnTo>
                  <a:pt x="8737773" y="0"/>
                </a:lnTo>
                <a:lnTo>
                  <a:pt x="8737773" y="5206256"/>
                </a:lnTo>
                <a:lnTo>
                  <a:pt x="0" y="5206256"/>
                </a:lnTo>
                <a:lnTo>
                  <a:pt x="0" y="0"/>
                </a:lnTo>
                <a:close/>
              </a:path>
            </a:pathLst>
          </a:custGeom>
          <a:blipFill>
            <a:blip r:embed="rId6"/>
            <a:stretch>
              <a:fillRect/>
            </a:stretch>
          </a:blipFill>
        </p:spPr>
      </p:sp>
      <p:sp>
        <p:nvSpPr>
          <p:cNvPr id="16" name="TextBox 16"/>
          <p:cNvSpPr txBox="1"/>
          <p:nvPr/>
        </p:nvSpPr>
        <p:spPr>
          <a:xfrm>
            <a:off x="2175741" y="55443"/>
            <a:ext cx="7748503" cy="2067560"/>
          </a:xfrm>
          <a:prstGeom prst="rect">
            <a:avLst/>
          </a:prstGeom>
        </p:spPr>
        <p:txBody>
          <a:bodyPr lIns="0" tIns="0" rIns="0" bIns="0" rtlCol="0" anchor="t">
            <a:spAutoFit/>
          </a:bodyPr>
          <a:lstStyle/>
          <a:p>
            <a:pPr algn="l">
              <a:lnSpc>
                <a:spcPts val="7480"/>
              </a:lnSpc>
            </a:pPr>
            <a:r>
              <a:rPr lang="en-US" sz="6800">
                <a:solidFill>
                  <a:srgbClr val="161A1D"/>
                </a:solidFill>
                <a:latin typeface="Heading Now 71-78"/>
                <a:ea typeface="Heading Now 71-78"/>
                <a:cs typeface="Heading Now 71-78"/>
                <a:sym typeface="Heading Now 71-78"/>
              </a:rPr>
              <a:t>Key Metrics and </a:t>
            </a:r>
          </a:p>
          <a:p>
            <a:pPr algn="l">
              <a:lnSpc>
                <a:spcPts val="7480"/>
              </a:lnSpc>
            </a:pPr>
            <a:r>
              <a:rPr lang="en-US" sz="6800">
                <a:solidFill>
                  <a:srgbClr val="161A1D"/>
                </a:solidFill>
                <a:latin typeface="Heading Now 71-78"/>
                <a:ea typeface="Heading Now 71-78"/>
                <a:cs typeface="Heading Now 71-78"/>
                <a:sym typeface="Heading Now 71-78"/>
              </a:rPr>
              <a:t>Visualization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1869</Words>
  <Application>Microsoft Office PowerPoint</Application>
  <PresentationFormat>Custom</PresentationFormat>
  <Paragraphs>169</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Canva Sans Bold</vt:lpstr>
      <vt:lpstr>TT Firs Neue</vt:lpstr>
      <vt:lpstr>Calibri</vt:lpstr>
      <vt:lpstr>TT Firs Neue Bold</vt:lpstr>
      <vt:lpstr>Heading Now 71-78</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aythumn</dc:title>
  <cp:lastModifiedBy>dell</cp:lastModifiedBy>
  <cp:revision>7</cp:revision>
  <dcterms:created xsi:type="dcterms:W3CDTF">2006-08-16T00:00:00Z</dcterms:created>
  <dcterms:modified xsi:type="dcterms:W3CDTF">2025-11-16T06:05:15Z</dcterms:modified>
  <dc:identifier>DAG1Tv1Y7xI</dc:identifier>
</cp:coreProperties>
</file>